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1"/>
  </p:notesMasterIdLst>
  <p:sldIdLst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oundtripDataSignature="AMtx7mjZqj+5ldZcn1L0sPRhHGpGuTxJbA==" r:id="rId13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 McMahan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5"/>
    <a:srgbClr val="005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46"/>
    <p:restoredTop sz="77715" autoAdjust="0"/>
  </p:normalViewPr>
  <p:slideViewPr>
    <p:cSldViewPr snapToGrid="0">
      <p:cViewPr varScale="1">
        <p:scale>
          <a:sx n="102" d="100"/>
          <a:sy n="102" d="100"/>
        </p:scale>
        <p:origin x="450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customschemas.google.com/relationships/presentationmetadata" Target="meta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911day.org/teachers/#video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911day.org/resource-center/#good-deed-list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After September 11, people come together. They started to understand how others felt. People thought that together they could get through anything. They began to help each other.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People were sad, but because everyone was working together, they thought that everything was going to be ok. Many people stopped thinking about how we are all </a:t>
            </a:r>
            <a:r>
              <a:rPr lang="en-US" sz="11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different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They thought more how we are all </a:t>
            </a:r>
            <a:r>
              <a:rPr lang="en-US" sz="11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alike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97565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families of people who died wanted people to remember this feeling of togetherness. They wanted a way for Americans to remember their lost loved ones. They decided to make September 11</a:t>
            </a:r>
            <a:r>
              <a:rPr lang="en-US" sz="11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Day of Service. 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Congress and the president made September 11 a National Day of Service in 2009.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9/11 National Day of Service is also known as “9/11 Day.”</a:t>
            </a:r>
          </a:p>
        </p:txBody>
      </p:sp>
    </p:spTree>
    <p:extLst>
      <p:ext uri="{BB962C8B-B14F-4D97-AF65-F5344CB8AC3E}">
        <p14:creationId xmlns:p14="http://schemas.microsoft.com/office/powerpoint/2010/main" val="1373192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September 11 is now the largest day of service in America.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Many people help others, do good deeds, and are kind.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They try to make more people want to do good deeds.</a:t>
            </a:r>
          </a:p>
        </p:txBody>
      </p:sp>
    </p:spTree>
    <p:extLst>
      <p:ext uri="{BB962C8B-B14F-4D97-AF65-F5344CB8AC3E}">
        <p14:creationId xmlns:p14="http://schemas.microsoft.com/office/powerpoint/2010/main" val="397871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We can learn a lot from September 11</a:t>
            </a:r>
            <a:r>
              <a:rPr lang="en-US" sz="1100" kern="1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When things are hard, people can work together.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Being kind and doing good deeds can make things better.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Everyone can help.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We are more alike than we are different.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740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You can do good deeds at home, at school, or in the community.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1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 home you can: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Pick up your toys.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Help your family.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At school you can: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Help your teachers.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Be a better friend.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Pick up trash when you see it.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1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your community you can: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Give away clothes or toys that you don’t use.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Clean up an outdoor area.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Help at a community garden.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Collect cans for your local food bank. </a:t>
            </a:r>
          </a:p>
        </p:txBody>
      </p:sp>
    </p:spTree>
    <p:extLst>
      <p:ext uri="{BB962C8B-B14F-4D97-AF65-F5344CB8AC3E}">
        <p14:creationId xmlns:p14="http://schemas.microsoft.com/office/powerpoint/2010/main" val="392283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Let’s watch a video about doing good deeds. </a:t>
            </a:r>
          </a:p>
        </p:txBody>
      </p:sp>
    </p:spTree>
    <p:extLst>
      <p:ext uri="{BB962C8B-B14F-4D97-AF65-F5344CB8AC3E}">
        <p14:creationId xmlns:p14="http://schemas.microsoft.com/office/powerpoint/2010/main" val="2386856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Many people’s lives changed on September 11, 2001. Some of these people wanted to do good deeds for others because of this.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 lot of people have stories about how 9/11 changed their lives.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They have shared their stories in short videos. They have also shared ideas of good deeds you can do.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What good deeds will </a:t>
            </a:r>
            <a:r>
              <a:rPr lang="en-US" sz="11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you </a:t>
            </a: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 this 9/11 Day?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1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[videos: </a:t>
            </a:r>
            <a:r>
              <a:rPr lang="en-US" sz="11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https://911day.org/teachers/#videos</a:t>
            </a:r>
            <a:r>
              <a:rPr lang="en-US" sz="11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]</a:t>
            </a:r>
            <a:endParaRPr lang="en-US" sz="11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[Good deeds: </a:t>
            </a:r>
            <a:r>
              <a:rPr lang="en-US" sz="11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/>
              </a:rPr>
              <a:t>https://911day.org/resource-center/#good-deed-list</a:t>
            </a:r>
            <a:r>
              <a:rPr lang="en-US" sz="11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]</a:t>
            </a:r>
            <a:endParaRPr lang="en-US" sz="11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19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838200" y="802446"/>
            <a:ext cx="10515600" cy="45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8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1E412-35FE-2A26-ADD6-09B091899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09C796-9F80-DCD8-16D7-234ED01B63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9F3A2-1125-B251-A972-EC2FBF662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1B649-5BD0-1DF6-D60E-117929BAA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E96A69-0E07-6C41-BFEC-A9564D452966}" type="datetimeFigureOut">
              <a:rPr lang="en-US" smtClean="0"/>
              <a:t>8/14/24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CFE7C-F7ED-30E1-B25B-D88C853A7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AF03A-6326-F6F5-9059-E00DCDAE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3F6AB-E1C3-D641-A3D4-134A42B40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1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0B53-7EF7-1950-629F-4DA5D57D0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D8DE51-581F-D7CB-9C83-D1A6E8F6D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10137-E530-9E0C-4430-4C26E2CA7C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E96A69-0E07-6C41-BFEC-A9564D452966}" type="datetimeFigureOut">
              <a:rPr lang="en-US" smtClean="0"/>
              <a:t>8/14/24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B894D-658A-FB78-BFDA-3F60CE968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859FF-60B6-55D7-27AC-5DC66AC9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3F6AB-E1C3-D641-A3D4-134A42B40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81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7D7715-366F-050B-2FA9-AD089A62AB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21A5CE-71C5-7123-D4B0-0D45EE0FD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A6C89-EBF0-5993-D371-4A01BA7187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E96A69-0E07-6C41-BFEC-A9564D452966}" type="datetimeFigureOut">
              <a:rPr lang="en-US" smtClean="0"/>
              <a:t>8/14/24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C0E55-46BF-ECE1-334C-2F99CB76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67E4A-6F2D-39B6-282A-6D9FBCF2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3F6AB-E1C3-D641-A3D4-134A42B40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11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0F327-636F-3482-2CFA-6C4B6BE13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C384FC-55C5-76F2-9E76-43C4BB480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71039-913C-09A0-7126-A2B0744FE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E96A69-0E07-6C41-BFEC-A9564D452966}" type="datetimeFigureOut">
              <a:rPr lang="en-US" smtClean="0"/>
              <a:t>8/14/24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7D9A8-C7E2-A3FD-8515-F1B550447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C4EF9-5470-E33D-C944-BC58B3340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3F6AB-E1C3-D641-A3D4-134A42B40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9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A3BA1-05AB-CB4D-4E00-E330A8FD2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849FF-B404-82C9-85F7-ABAEE86E5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0FAAB-87B2-D20E-2B4B-6225EFCC9C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E96A69-0E07-6C41-BFEC-A9564D452966}" type="datetimeFigureOut">
              <a:rPr lang="en-US" smtClean="0"/>
              <a:t>8/14/24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DCCE2-669F-936B-31E8-9E01A7E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21C48-BC93-D5DB-15D7-17CD778EE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3F6AB-E1C3-D641-A3D4-134A42B40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4337D-67EA-EDBC-97F4-79251AB63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B10D6-BECD-845E-D448-928AA2213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AFB59-B1D7-B117-4BD2-1465291052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E96A69-0E07-6C41-BFEC-A9564D452966}" type="datetimeFigureOut">
              <a:rPr lang="en-US" smtClean="0"/>
              <a:t>8/14/24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D72BD-CED7-44B7-5552-0424524A5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2C8E5-6989-DF15-094D-640498B1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3F6AB-E1C3-D641-A3D4-134A42B40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68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1ECA1-421A-669F-8668-455ED2DA1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8DFDB-3D3E-60C2-3093-F445DC18E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D0FEF-5C9A-DD33-35FA-89E4C5CAA7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AC4F3-A3E7-ABCA-3252-706706552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E96A69-0E07-6C41-BFEC-A9564D452966}" type="datetimeFigureOut">
              <a:rPr lang="en-US" smtClean="0"/>
              <a:t>8/14/24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BA458-60E1-C674-7335-0716D292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7F4F8-F0DA-3B0C-BBED-78118227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3F6AB-E1C3-D641-A3D4-134A42B40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1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18CD7-86CE-499E-CD05-82024D80F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5A92D-2AFD-011B-7F7A-24BF37DAE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5D281-5E14-B45E-AC77-6257AE63C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8AE443-672C-7D22-E5FC-179CD47D8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EB523-7CB2-5AEF-3E9D-ACB4103B8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FFB544-0AE2-8C90-3AA3-4C76E823A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E96A69-0E07-6C41-BFEC-A9564D452966}" type="datetimeFigureOut">
              <a:rPr lang="en-US" smtClean="0"/>
              <a:t>8/14/24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E40303-73B1-B987-B47E-2D86A741F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665C45-96F2-2D30-52B3-2C642D9E7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3F6AB-E1C3-D641-A3D4-134A42B40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9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B15A-F42F-D5FD-3CDD-C7C3F6305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1CFA1-DF9C-F885-6B4D-578B39D2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E96A69-0E07-6C41-BFEC-A9564D452966}" type="datetimeFigureOut">
              <a:rPr lang="en-US" smtClean="0"/>
              <a:t>8/14/24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99722-7102-C4D8-4B65-F2F40C95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AB8FE-D3DC-DA55-BD29-11C1C2BA2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3F6AB-E1C3-D641-A3D4-134A42B40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77B05A-4BF6-563D-82BC-2A854B15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E96A69-0E07-6C41-BFEC-A9564D452966}" type="datetimeFigureOut">
              <a:rPr lang="en-US" smtClean="0"/>
              <a:t>8/14/24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608971-C631-C6F0-6A7F-DF55D682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933B4-0536-1DFC-4B7D-E4F52E05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3F6AB-E1C3-D641-A3D4-134A42B40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2CE1-665D-8FF5-1DB9-DA8FE2C12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A9F62-478A-9495-4A5A-6FBE1142E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77A21-E2AA-F997-DA3B-D5AE70BA1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600F2-1D1D-8A89-69E9-C6D00CB0A6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E96A69-0E07-6C41-BFEC-A9564D452966}" type="datetimeFigureOut">
              <a:rPr lang="en-US" smtClean="0"/>
              <a:t>8/14/24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634A2-C0E4-FDF8-F738-CDA6E59E5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24EB75-64DD-774A-8E78-BAB73864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23F6AB-E1C3-D641-A3D4-134A42B40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97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6AEFB3-B829-8C20-4A50-FC479D4D3C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745" y="684753"/>
            <a:ext cx="790151" cy="6835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A2A952-C040-BB8E-E061-F4E9333031AD}"/>
              </a:ext>
            </a:extLst>
          </p:cNvPr>
          <p:cNvSpPr/>
          <p:nvPr userDrawn="1"/>
        </p:nvSpPr>
        <p:spPr>
          <a:xfrm>
            <a:off x="386862" y="383822"/>
            <a:ext cx="11465169" cy="612986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EB77C1-9EDD-CF37-42C5-882DD44C7574}"/>
              </a:ext>
            </a:extLst>
          </p:cNvPr>
          <p:cNvSpPr txBox="1"/>
          <p:nvPr userDrawn="1"/>
        </p:nvSpPr>
        <p:spPr>
          <a:xfrm>
            <a:off x="5160479" y="6359801"/>
            <a:ext cx="187104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September 11, 2024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DCE010E7-0A64-7ADF-0938-CBF16701EB5A}"/>
              </a:ext>
            </a:extLst>
          </p:cNvPr>
          <p:cNvSpPr txBox="1">
            <a:spLocks/>
          </p:cNvSpPr>
          <p:nvPr userDrawn="1"/>
        </p:nvSpPr>
        <p:spPr>
          <a:xfrm>
            <a:off x="1261532" y="1962961"/>
            <a:ext cx="9779847" cy="1591323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4800" b="1" dirty="0">
                <a:latin typeface="Arial Black" panose="020B0604020202020204" pitchFamily="34" charset="0"/>
                <a:cs typeface="Arial Black" panose="020B0604020202020204" pitchFamily="34" charset="0"/>
              </a:rPr>
              <a:t>HOW 9/11 BECAME A NATIONAL DAY OF SERVICE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16BB4F-982A-1022-213C-65D8CA1AEB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50" y="3355761"/>
            <a:ext cx="1839413" cy="15913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DBED17-0BDF-FF92-402D-5B9C928D218A}"/>
              </a:ext>
            </a:extLst>
          </p:cNvPr>
          <p:cNvSpPr/>
          <p:nvPr userDrawn="1"/>
        </p:nvSpPr>
        <p:spPr>
          <a:xfrm>
            <a:off x="386862" y="383822"/>
            <a:ext cx="11465169" cy="612986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95952C-7D90-AD9B-0E17-C889CD09E43E}"/>
              </a:ext>
            </a:extLst>
          </p:cNvPr>
          <p:cNvSpPr txBox="1"/>
          <p:nvPr userDrawn="1"/>
        </p:nvSpPr>
        <p:spPr>
          <a:xfrm>
            <a:off x="5160479" y="6359801"/>
            <a:ext cx="187104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September 11, 2024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3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898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7F0B6-B62C-16E6-F9B9-F17EF47B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WHAT HAPPENED AFTER 9/11/2001?</a:t>
            </a:r>
            <a:endParaRPr lang="en-U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7B12248-05F7-23C6-3D7F-0E2F7227384D}"/>
              </a:ext>
            </a:extLst>
          </p:cNvPr>
          <p:cNvSpPr/>
          <p:nvPr/>
        </p:nvSpPr>
        <p:spPr>
          <a:xfrm>
            <a:off x="1537252" y="1552580"/>
            <a:ext cx="5035826" cy="4319555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 l="-15049" r="-14211"/>
            </a:stretch>
          </a:blipFill>
          <a:effectLst>
            <a:outerShdw blurRad="167989" dist="38100" dir="2700000" sx="101912" sy="101912" algn="tl" rotWithShape="0">
              <a:schemeClr val="tx1">
                <a:alpha val="40000"/>
              </a:schemeClr>
            </a:outerShdw>
          </a:effectLst>
        </p:spPr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9FC3B4BD-9D5A-FDFD-6BDB-4877BEFD8B46}"/>
              </a:ext>
            </a:extLst>
          </p:cNvPr>
          <p:cNvSpPr/>
          <p:nvPr/>
        </p:nvSpPr>
        <p:spPr>
          <a:xfrm>
            <a:off x="6944139" y="1552579"/>
            <a:ext cx="3798654" cy="4319555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 t="-17052" b="-1"/>
            </a:stretch>
          </a:blipFill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</p:sp>
    </p:spTree>
    <p:extLst>
      <p:ext uri="{BB962C8B-B14F-4D97-AF65-F5344CB8AC3E}">
        <p14:creationId xmlns:p14="http://schemas.microsoft.com/office/powerpoint/2010/main" val="124695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14263-16E8-4AD9-C7BB-073C97FDE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HOW DID 9/11 BECOME A DAY OF SERVICE?</a:t>
            </a:r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7B3C6C3-011F-5435-0916-A41F282A6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" t="1790" r="38112" b="889"/>
          <a:stretch/>
        </p:blipFill>
        <p:spPr>
          <a:xfrm>
            <a:off x="6225977" y="2062302"/>
            <a:ext cx="5140171" cy="3152351"/>
          </a:xfrm>
          <a:prstGeom prst="roundRect">
            <a:avLst>
              <a:gd name="adj" fmla="val 0"/>
            </a:avLst>
          </a:prstGeom>
          <a:effectLst>
            <a:outerShdw blurRad="165100" dist="38100" dir="27000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0EF9279-D232-8A74-254D-FCD3CF75C73B}"/>
              </a:ext>
            </a:extLst>
          </p:cNvPr>
          <p:cNvSpPr/>
          <p:nvPr/>
        </p:nvSpPr>
        <p:spPr>
          <a:xfrm>
            <a:off x="916073" y="2062302"/>
            <a:ext cx="5140171" cy="3152351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/>
            </a:stretch>
          </a:blipFill>
          <a:effectLst>
            <a:outerShdw blurRad="165100" dist="38100" dir="2700000" sx="102000" sy="102000" algn="tl" rotWithShape="0">
              <a:prstClr val="black">
                <a:alpha val="40000"/>
              </a:prstClr>
            </a:outerShdw>
          </a:effectLst>
        </p:spPr>
      </p:sp>
    </p:spTree>
    <p:extLst>
      <p:ext uri="{BB962C8B-B14F-4D97-AF65-F5344CB8AC3E}">
        <p14:creationId xmlns:p14="http://schemas.microsoft.com/office/powerpoint/2010/main" val="13046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14263-16E8-4AD9-C7BB-073C97FDE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WHAT HAPPENS NOW ON 9/11?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5BA9AAF1-DCAD-FB20-7C53-AB960A1A8603}"/>
              </a:ext>
            </a:extLst>
          </p:cNvPr>
          <p:cNvSpPr/>
          <p:nvPr/>
        </p:nvSpPr>
        <p:spPr>
          <a:xfrm>
            <a:off x="838200" y="1711350"/>
            <a:ext cx="4309026" cy="2476490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/>
            </a:stretch>
          </a:blipFill>
          <a:effectLst>
            <a:outerShdw blurRad="165100" dist="38100" dir="2700000" sx="102000" sy="102000" algn="ctr" rotWithShape="0">
              <a:srgbClr val="000000">
                <a:alpha val="40000"/>
              </a:srgbClr>
            </a:outerShdw>
          </a:effectLst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225A1A4C-7AA6-F25B-0DE3-C50203686B85}"/>
              </a:ext>
            </a:extLst>
          </p:cNvPr>
          <p:cNvSpPr/>
          <p:nvPr/>
        </p:nvSpPr>
        <p:spPr>
          <a:xfrm>
            <a:off x="7203802" y="2064644"/>
            <a:ext cx="4020793" cy="2957429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 l="-38757" t="-16971" r="-7169"/>
            </a:stretch>
          </a:blipFill>
          <a:effectLst>
            <a:outerShdw blurRad="165100" dist="38100" dir="2700000" sx="102000" sy="102000" algn="ctr" rotWithShape="0">
              <a:srgbClr val="000000">
                <a:alpha val="40000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D25CA7F3-8913-92D4-8AFC-D52604E9A347}"/>
              </a:ext>
            </a:extLst>
          </p:cNvPr>
          <p:cNvSpPr/>
          <p:nvPr/>
        </p:nvSpPr>
        <p:spPr>
          <a:xfrm>
            <a:off x="3599633" y="3429000"/>
            <a:ext cx="3906056" cy="2709070"/>
          </a:xfrm>
          <a:prstGeom prst="roundRect">
            <a:avLst>
              <a:gd name="adj" fmla="val 0"/>
            </a:avLst>
          </a:prstGeom>
          <a:blipFill>
            <a:blip r:embed="rId5"/>
            <a:stretch>
              <a:fillRect t="-7960" r="-30282"/>
            </a:stretch>
          </a:blipFill>
          <a:effectLst>
            <a:outerShdw blurRad="165100" dist="38100" dir="2700000" sx="102000" sy="102000" algn="ctr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40296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4FA9C-25D7-C57A-1748-9AF1193C1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WHAT CAN SEPTEMBER 11TH TEACH US?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AAE265CE-4868-8519-F2DB-480C3495C83C}"/>
              </a:ext>
            </a:extLst>
          </p:cNvPr>
          <p:cNvSpPr/>
          <p:nvPr/>
        </p:nvSpPr>
        <p:spPr>
          <a:xfrm>
            <a:off x="6970498" y="1663025"/>
            <a:ext cx="4345037" cy="3121010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 r="-26708"/>
            </a:stretch>
          </a:blipFill>
          <a:effectLst>
            <a:outerShdw blurRad="165100" dist="38100" dir="2700000" sx="102000" sy="102000" algn="ctr" rotWithShape="0">
              <a:srgbClr val="000000">
                <a:alpha val="40000"/>
              </a:srgbClr>
            </a:outerShdw>
          </a:effectLst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B9E18CC-F88F-6469-71F3-63603A5C926B}"/>
              </a:ext>
            </a:extLst>
          </p:cNvPr>
          <p:cNvSpPr/>
          <p:nvPr/>
        </p:nvSpPr>
        <p:spPr>
          <a:xfrm flipH="1">
            <a:off x="876273" y="1570260"/>
            <a:ext cx="4455127" cy="3213775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 l="-10194" t="1" r="-17056" b="3"/>
            </a:stretch>
          </a:blipFill>
          <a:effectLst>
            <a:outerShdw blurRad="165100" dist="38100" dir="2700000" sx="102000" sy="102000" algn="ctr" rotWithShape="0">
              <a:srgbClr val="000000">
                <a:alpha val="40000"/>
              </a:srgbClr>
            </a:outerShdw>
          </a:effectLst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198DD6F-7B85-C099-31B2-742A31699C61}"/>
              </a:ext>
            </a:extLst>
          </p:cNvPr>
          <p:cNvSpPr/>
          <p:nvPr/>
        </p:nvSpPr>
        <p:spPr>
          <a:xfrm>
            <a:off x="4037430" y="3494743"/>
            <a:ext cx="4454933" cy="2560811"/>
          </a:xfrm>
          <a:prstGeom prst="roundRect">
            <a:avLst>
              <a:gd name="adj" fmla="val 0"/>
            </a:avLst>
          </a:prstGeom>
          <a:blipFill>
            <a:blip r:embed="rId5"/>
            <a:stretch>
              <a:fillRect/>
            </a:stretch>
          </a:blipFill>
          <a:effectLst>
            <a:outerShdw blurRad="165100" dist="38100" dir="2700000" sx="102000" sy="102000" algn="ctr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09856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>
            <a:extLst>
              <a:ext uri="{FF2B5EF4-FFF2-40B4-BE49-F238E27FC236}">
                <a16:creationId xmlns:a16="http://schemas.microsoft.com/office/drawing/2014/main" id="{09A6E6F4-A898-C317-46B4-19262D4789E5}"/>
              </a:ext>
            </a:extLst>
          </p:cNvPr>
          <p:cNvSpPr/>
          <p:nvPr/>
        </p:nvSpPr>
        <p:spPr>
          <a:xfrm>
            <a:off x="3880440" y="3429000"/>
            <a:ext cx="3999200" cy="2237209"/>
          </a:xfrm>
          <a:prstGeom prst="roundRect">
            <a:avLst>
              <a:gd name="adj" fmla="val 0"/>
            </a:avLst>
          </a:prstGeom>
          <a:blipFill>
            <a:blip r:embed="rId3"/>
            <a:stretch>
              <a:fillRect l="-6412"/>
            </a:stretch>
          </a:blipFill>
          <a:effectLst>
            <a:outerShdw blurRad="165100" dist="38100" dir="2700000" sx="102000" sy="102000" algn="ctr" rotWithShape="0">
              <a:srgbClr val="000000">
                <a:alpha val="40000"/>
              </a:srgbClr>
            </a:outerShdw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332208-8B60-9319-4970-4B7871CD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WHAT KIND OF GOOD DEEDS CAN YOU DO?</a:t>
            </a:r>
          </a:p>
        </p:txBody>
      </p:sp>
      <p:sp>
        <p:nvSpPr>
          <p:cNvPr id="4" name="Google Shape;90;p2">
            <a:extLst>
              <a:ext uri="{FF2B5EF4-FFF2-40B4-BE49-F238E27FC236}">
                <a16:creationId xmlns:a16="http://schemas.microsoft.com/office/drawing/2014/main" id="{4C7C3D49-203C-B890-15FE-50AD4B6885F9}"/>
              </a:ext>
            </a:extLst>
          </p:cNvPr>
          <p:cNvSpPr txBox="1">
            <a:spLocks/>
          </p:cNvSpPr>
          <p:nvPr/>
        </p:nvSpPr>
        <p:spPr>
          <a:xfrm>
            <a:off x="3880441" y="5746101"/>
            <a:ext cx="3999200" cy="44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Arial Black" panose="020B0604020202020204" pitchFamily="34" charset="0"/>
                <a:cs typeface="Arial Black" panose="020B0604020202020204" pitchFamily="34" charset="0"/>
              </a:rPr>
              <a:t>SCHOOL</a:t>
            </a:r>
          </a:p>
        </p:txBody>
      </p:sp>
      <p:sp>
        <p:nvSpPr>
          <p:cNvPr id="5" name="Google Shape;90;p2">
            <a:extLst>
              <a:ext uri="{FF2B5EF4-FFF2-40B4-BE49-F238E27FC236}">
                <a16:creationId xmlns:a16="http://schemas.microsoft.com/office/drawing/2014/main" id="{FB79FE85-7FD3-B494-A1BD-E891EB8F91BD}"/>
              </a:ext>
            </a:extLst>
          </p:cNvPr>
          <p:cNvSpPr txBox="1">
            <a:spLocks/>
          </p:cNvSpPr>
          <p:nvPr/>
        </p:nvSpPr>
        <p:spPr>
          <a:xfrm>
            <a:off x="7501474" y="3827657"/>
            <a:ext cx="3852325" cy="44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Arial Black" panose="020B0604020202020204" pitchFamily="34" charset="0"/>
                <a:cs typeface="Arial Black" panose="020B0604020202020204" pitchFamily="34" charset="0"/>
              </a:rPr>
              <a:t>COMMUNITY</a:t>
            </a:r>
          </a:p>
        </p:txBody>
      </p:sp>
      <p:sp>
        <p:nvSpPr>
          <p:cNvPr id="6" name="Google Shape;90;p2">
            <a:extLst>
              <a:ext uri="{FF2B5EF4-FFF2-40B4-BE49-F238E27FC236}">
                <a16:creationId xmlns:a16="http://schemas.microsoft.com/office/drawing/2014/main" id="{4B8EDEDA-4A71-4158-EF51-27364F1D12C7}"/>
              </a:ext>
            </a:extLst>
          </p:cNvPr>
          <p:cNvSpPr txBox="1">
            <a:spLocks/>
          </p:cNvSpPr>
          <p:nvPr/>
        </p:nvSpPr>
        <p:spPr>
          <a:xfrm>
            <a:off x="838201" y="3869987"/>
            <a:ext cx="3852324" cy="44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Arial Black" panose="020B0604020202020204" pitchFamily="34" charset="0"/>
                <a:cs typeface="Arial Black" panose="020B0604020202020204" pitchFamily="34" charset="0"/>
              </a:rPr>
              <a:t>HOME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4BBBEA5-3659-4C55-79C8-D5A193D2A0D3}"/>
              </a:ext>
            </a:extLst>
          </p:cNvPr>
          <p:cNvSpPr/>
          <p:nvPr/>
        </p:nvSpPr>
        <p:spPr>
          <a:xfrm>
            <a:off x="838200" y="1714581"/>
            <a:ext cx="3852324" cy="2102398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/>
            </a:stretch>
          </a:blipFill>
          <a:effectLst>
            <a:outerShdw blurRad="165100" dist="38100" dir="2700000" sx="102000" sy="102000" algn="ctr" rotWithShape="0">
              <a:srgbClr val="000000">
                <a:alpha val="40000"/>
              </a:srgbClr>
            </a:outerShdw>
          </a:effectLst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1B87DB1-41A2-7443-3666-6D6662488F91}"/>
              </a:ext>
            </a:extLst>
          </p:cNvPr>
          <p:cNvSpPr/>
          <p:nvPr/>
        </p:nvSpPr>
        <p:spPr>
          <a:xfrm>
            <a:off x="7492826" y="1714581"/>
            <a:ext cx="3852324" cy="2060068"/>
          </a:xfrm>
          <a:prstGeom prst="roundRect">
            <a:avLst>
              <a:gd name="adj" fmla="val 0"/>
            </a:avLst>
          </a:prstGeom>
          <a:blipFill>
            <a:blip r:embed="rId5"/>
            <a:stretch>
              <a:fillRect/>
            </a:stretch>
          </a:blipFill>
          <a:effectLst>
            <a:outerShdw blurRad="165100" dist="38100" dir="2700000" sx="102000" sy="102000" algn="ctr" rotWithShape="0">
              <a:srgbClr val="000000">
                <a:alpha val="4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113852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1E0E4-6A7A-62F7-1080-22ACE6638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EVERYONE CAN DO A GOOD DEED!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A9E5DB-6F7D-0577-D82A-A90365E8C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421" y="1843082"/>
            <a:ext cx="4459158" cy="3141925"/>
          </a:xfrm>
          <a:prstGeom prst="rect">
            <a:avLst/>
          </a:prstGeom>
          <a:effectLst>
            <a:outerShdw blurRad="165100" dist="38100" dir="27000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0524F9-B246-8425-D680-DF0C5CF14765}"/>
              </a:ext>
            </a:extLst>
          </p:cNvPr>
          <p:cNvSpPr txBox="1"/>
          <p:nvPr/>
        </p:nvSpPr>
        <p:spPr>
          <a:xfrm>
            <a:off x="2413000" y="5290846"/>
            <a:ext cx="741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WATCH THE VIDEO</a:t>
            </a:r>
            <a:endParaRPr lang="en-US" sz="1800" b="1" u="none" strike="noStrike" dirty="0">
              <a:solidFill>
                <a:schemeClr val="tx1"/>
              </a:solidFill>
              <a:effectLst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www.youtube.com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watch?v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=gHc901z_w4o</a:t>
            </a:r>
          </a:p>
        </p:txBody>
      </p:sp>
    </p:spTree>
    <p:extLst>
      <p:ext uri="{BB962C8B-B14F-4D97-AF65-F5344CB8AC3E}">
        <p14:creationId xmlns:p14="http://schemas.microsoft.com/office/powerpoint/2010/main" val="2050320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089D17B-68B7-22CA-927A-0AD5C4CEB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1242" y="2038999"/>
            <a:ext cx="1930401" cy="1930401"/>
          </a:xfrm>
          <a:prstGeom prst="rect">
            <a:avLst/>
          </a:prstGeom>
          <a:effectLst>
            <a:outerShdw blurRad="165100" dist="38100" dir="27000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71722B-4AD0-3486-DA28-70ADE65F3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047866"/>
            <a:ext cx="1937443" cy="1937443"/>
          </a:xfrm>
          <a:prstGeom prst="rect">
            <a:avLst/>
          </a:prstGeom>
          <a:effectLst>
            <a:outerShdw blurRad="165100" dist="38100" dir="27000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34AD4E0-85AE-7606-8A1D-3B52BC0CB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9978" y="2047866"/>
            <a:ext cx="1937443" cy="1937443"/>
          </a:xfrm>
          <a:prstGeom prst="rect">
            <a:avLst/>
          </a:prstGeom>
          <a:effectLst>
            <a:outerShdw blurRad="165100" dist="38100" dir="27000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FDE5EA-CBB9-DC82-E4E8-912199A01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200" y="2038999"/>
            <a:ext cx="1930401" cy="1930401"/>
          </a:xfrm>
          <a:prstGeom prst="rect">
            <a:avLst/>
          </a:prstGeom>
          <a:effectLst>
            <a:outerShdw blurRad="165100" dist="38100" dir="27000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9A48CE-44E5-B282-6E16-D247594E7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038999"/>
            <a:ext cx="1930401" cy="1934381"/>
          </a:xfrm>
          <a:prstGeom prst="rect">
            <a:avLst/>
          </a:prstGeom>
          <a:effectLst>
            <a:outerShdw blurRad="165100" dist="38100" dir="27000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C08F64-F1CB-FCCB-DF75-748C77C17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2800" b="1" dirty="0">
                <a:latin typeface="Arial Black" panose="020B0604020202020204" pitchFamily="34" charset="0"/>
                <a:cs typeface="Arial Black" panose="020B0604020202020204" pitchFamily="34" charset="0"/>
              </a:rPr>
              <a:t>FAMILIES AND THEIR STORIES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D1060-B509-15AA-9C3D-AC3687E5DB13}"/>
              </a:ext>
            </a:extLst>
          </p:cNvPr>
          <p:cNvSpPr txBox="1"/>
          <p:nvPr/>
        </p:nvSpPr>
        <p:spPr>
          <a:xfrm>
            <a:off x="838200" y="4046246"/>
            <a:ext cx="2026920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u="none" strike="noStrike" dirty="0">
                <a:solidFill>
                  <a:schemeClr val="tx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CAIT LEAVEY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Cait lost her father, FDNY Lt. Joseph Leavey in the attack. She was just 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10-years-old at the time. She found the tools to heal, at America’s Camp, organized for children who lost someone that day.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E9BDC-8D5B-57C7-4064-210BA687CCC7}"/>
              </a:ext>
            </a:extLst>
          </p:cNvPr>
          <p:cNvSpPr txBox="1"/>
          <p:nvPr/>
        </p:nvSpPr>
        <p:spPr>
          <a:xfrm>
            <a:off x="2997200" y="4046246"/>
            <a:ext cx="1930401" cy="938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u="none" strike="noStrike" dirty="0">
                <a:solidFill>
                  <a:schemeClr val="tx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SCOTT STRAUSS</a:t>
            </a:r>
          </a:p>
          <a:p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detective with the Emergency Service Unit of the NYPD, Scott and his team rescued many, including Will </a:t>
            </a:r>
            <a:r>
              <a:rPr lang="en-US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Jimeno</a:t>
            </a: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Will’s partner John McLoughlin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4A8A96-7943-20B9-1BE0-3705214BC122}"/>
              </a:ext>
            </a:extLst>
          </p:cNvPr>
          <p:cNvSpPr txBox="1"/>
          <p:nvPr/>
        </p:nvSpPr>
        <p:spPr>
          <a:xfrm>
            <a:off x="5168900" y="4046246"/>
            <a:ext cx="1930401" cy="7848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u="none" strike="noStrike" dirty="0">
                <a:solidFill>
                  <a:schemeClr val="tx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MARY TOBIN</a:t>
            </a:r>
          </a:p>
          <a:p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was training in the U.S. Military Academy at West Point on 9/11. The attack changed the trajectory of her career.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718C84-FB67-7A42-31B1-639AA2169B7F}"/>
              </a:ext>
            </a:extLst>
          </p:cNvPr>
          <p:cNvSpPr txBox="1"/>
          <p:nvPr/>
        </p:nvSpPr>
        <p:spPr>
          <a:xfrm>
            <a:off x="7315200" y="4046246"/>
            <a:ext cx="1930401" cy="938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u="none" strike="noStrike" dirty="0">
                <a:solidFill>
                  <a:schemeClr val="tx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DAVID LIM</a:t>
            </a:r>
          </a:p>
          <a:p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Lim was a member of the New York and New Jersey Police Departments. He lost his K-9 partner, Sirius when the South Tower collapsed.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2D41D0-8848-3A22-BADB-B046169F7B7D}"/>
              </a:ext>
            </a:extLst>
          </p:cNvPr>
          <p:cNvSpPr txBox="1"/>
          <p:nvPr/>
        </p:nvSpPr>
        <p:spPr>
          <a:xfrm>
            <a:off x="9474200" y="4046246"/>
            <a:ext cx="1937443" cy="938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u="none" strike="noStrike" dirty="0">
                <a:solidFill>
                  <a:schemeClr val="tx1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GEORGE MARTIN</a:t>
            </a:r>
          </a:p>
          <a:p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defensive end on the New York Giants, George founded: Journey for 9/11, a project to raise funds for ailing 9/11 rescue and recovery workers.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A1EBE5-EED9-BC56-8F3B-CA7A5F7A3A42}"/>
              </a:ext>
            </a:extLst>
          </p:cNvPr>
          <p:cNvSpPr txBox="1"/>
          <p:nvPr/>
        </p:nvSpPr>
        <p:spPr>
          <a:xfrm>
            <a:off x="1524000" y="5290846"/>
            <a:ext cx="919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LEARN MORE ABOUT ALL 22 OF THE 9/11 DAY AMBASSADORS</a:t>
            </a:r>
            <a:endParaRPr lang="en-US" sz="1800" b="1" u="none" strike="noStrike" dirty="0">
              <a:solidFill>
                <a:schemeClr val="tx1"/>
              </a:solidFill>
              <a:effectLst/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https://911day.org/ambassadors/</a:t>
            </a:r>
          </a:p>
        </p:txBody>
      </p:sp>
    </p:spTree>
    <p:extLst>
      <p:ext uri="{BB962C8B-B14F-4D97-AF65-F5344CB8AC3E}">
        <p14:creationId xmlns:p14="http://schemas.microsoft.com/office/powerpoint/2010/main" val="2569443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3297</TotalTime>
  <Words>664</Words>
  <Application>Microsoft Macintosh PowerPoint</Application>
  <PresentationFormat>Widescreen</PresentationFormat>
  <Paragraphs>64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Times New Roman</vt:lpstr>
      <vt:lpstr>Office Theme</vt:lpstr>
      <vt:lpstr>Custom Design</vt:lpstr>
      <vt:lpstr>PowerPoint Presentation</vt:lpstr>
      <vt:lpstr>WHAT HAPPENED AFTER 9/11/2001?</vt:lpstr>
      <vt:lpstr>HOW DID 9/11 BECOME A DAY OF SERVICE?</vt:lpstr>
      <vt:lpstr>WHAT HAPPENS NOW ON 9/11?</vt:lpstr>
      <vt:lpstr>WHAT CAN SEPTEMBER 11TH TEACH US?</vt:lpstr>
      <vt:lpstr>WHAT KIND OF GOOD DEEDS CAN YOU DO?</vt:lpstr>
      <vt:lpstr>EVERYONE CAN DO A GOOD DEED!</vt:lpstr>
      <vt:lpstr>FAMILIES AND THEIR STORIES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September 11 became a National Day of Service &amp; Remembrance</dc:title>
  <dc:creator>Abigail Faylor</dc:creator>
  <cp:lastModifiedBy>Paul Kokinakes</cp:lastModifiedBy>
  <cp:revision>83</cp:revision>
  <cp:lastPrinted>2022-08-21T16:49:46Z</cp:lastPrinted>
  <dcterms:created xsi:type="dcterms:W3CDTF">2020-08-13T05:31:08Z</dcterms:created>
  <dcterms:modified xsi:type="dcterms:W3CDTF">2024-08-14T19:18:01Z</dcterms:modified>
</cp:coreProperties>
</file>