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1"/>
  </p:notesMasterIdLst>
  <p:sldIdLst>
    <p:sldId id="279" r:id="rId3"/>
    <p:sldId id="280" r:id="rId4"/>
    <p:sldId id="281" r:id="rId5"/>
    <p:sldId id="283" r:id="rId6"/>
    <p:sldId id="282" r:id="rId7"/>
    <p:sldId id="284" r:id="rId8"/>
    <p:sldId id="285" r:id="rId9"/>
    <p:sldId id="286" r:id="rId1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oundtripDataSignature="AMtx7mjZqj+5ldZcn1L0sPRhHGpGuTxJbA==" r:id="rId13"/>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McMaha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5"/>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19"/>
    <p:restoredTop sz="77694" autoAdjust="0"/>
  </p:normalViewPr>
  <p:slideViewPr>
    <p:cSldViewPr snapToGrid="0">
      <p:cViewPr varScale="1">
        <p:scale>
          <a:sx n="130" d="100"/>
          <a:sy n="130" d="100"/>
        </p:scale>
        <p:origin x="124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customschemas.google.com/relationships/presentationmetadata" Target="metadata"/><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911day.org/teachers/#video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911day.org/resource-center/#good-deed-lis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After the events of September 11, 2001, people all across the country felt </a:t>
            </a:r>
            <a:r>
              <a:rPr lang="en-US" sz="1100" i="1" kern="100" dirty="0">
                <a:effectLst/>
                <a:latin typeface="Times New Roman" panose="02020603050405020304" pitchFamily="18" charset="0"/>
                <a:ea typeface="Calibri" panose="020F0502020204030204" pitchFamily="34" charset="0"/>
              </a:rPr>
              <a:t>united</a:t>
            </a:r>
            <a:r>
              <a:rPr lang="en-US" sz="1100" kern="100" dirty="0">
                <a:effectLst/>
                <a:latin typeface="Times New Roman" panose="02020603050405020304" pitchFamily="18" charset="0"/>
                <a:ea typeface="Calibri" panose="020F0502020204030204" pitchFamily="34" charset="0"/>
              </a:rPr>
              <a:t>. They wanted to help and </a:t>
            </a:r>
            <a:r>
              <a:rPr lang="en-US" sz="1100" i="1" kern="100" dirty="0">
                <a:effectLst/>
                <a:latin typeface="Times New Roman" panose="02020603050405020304" pitchFamily="18" charset="0"/>
                <a:ea typeface="Calibri" panose="020F0502020204030204" pitchFamily="34" charset="0"/>
              </a:rPr>
              <a:t>support</a:t>
            </a:r>
            <a:r>
              <a:rPr lang="en-US" sz="1100" kern="100" dirty="0">
                <a:effectLst/>
                <a:latin typeface="Times New Roman" panose="02020603050405020304" pitchFamily="18" charset="0"/>
                <a:ea typeface="Calibri" panose="020F0502020204030204" pitchFamily="34" charset="0"/>
              </a:rPr>
              <a:t> each other. There was a great spirit of </a:t>
            </a:r>
            <a:r>
              <a:rPr lang="en-US" sz="1100" i="1" kern="100" dirty="0">
                <a:effectLst/>
                <a:latin typeface="Times New Roman" panose="02020603050405020304" pitchFamily="18" charset="0"/>
                <a:ea typeface="Calibri" panose="020F0502020204030204" pitchFamily="34" charset="0"/>
              </a:rPr>
              <a:t>empathy</a:t>
            </a:r>
            <a:r>
              <a:rPr lang="en-US" sz="1100" kern="100" dirty="0">
                <a:effectLst/>
                <a:latin typeface="Times New Roman" panose="02020603050405020304" pitchFamily="18" charset="0"/>
                <a:ea typeface="Calibri" panose="020F0502020204030204" pitchFamily="34" charset="0"/>
              </a:rPr>
              <a:t>. People felt that together they could get through anything.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People were sad and confused, but this feeling of togetherness gave people some comfort and reassurance that everything would be ok. Many people stopped thinking about their differences. Instead, they were inspired to care for and help others. They realized that we are stronger when we work together. </a:t>
            </a:r>
          </a:p>
        </p:txBody>
      </p:sp>
    </p:spTree>
    <p:extLst>
      <p:ext uri="{BB962C8B-B14F-4D97-AF65-F5344CB8AC3E}">
        <p14:creationId xmlns:p14="http://schemas.microsoft.com/office/powerpoint/2010/main" val="3397565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 family members of those who died were inspired to continue this sense of unity and compassion by turning September 11</a:t>
            </a:r>
            <a:r>
              <a:rPr lang="en-US" sz="1100" kern="100" baseline="30000" dirty="0">
                <a:effectLst/>
                <a:latin typeface="Times New Roman" panose="02020603050405020304" pitchFamily="18" charset="0"/>
                <a:ea typeface="Calibri" panose="020F0502020204030204" pitchFamily="34" charset="0"/>
              </a:rPr>
              <a:t>th</a:t>
            </a:r>
            <a:r>
              <a:rPr lang="en-US" sz="1100" kern="100" dirty="0">
                <a:effectLst/>
                <a:latin typeface="Times New Roman" panose="02020603050405020304" pitchFamily="18" charset="0"/>
                <a:ea typeface="Calibri" panose="020F0502020204030204" pitchFamily="34" charset="0"/>
              </a:rPr>
              <a:t> into a Day of Service.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Their goal was to create a positive way for Americans to honor their lost loved ones.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effectLst/>
                <a:latin typeface="Times New Roman" panose="02020603050405020304" pitchFamily="18" charset="0"/>
                <a:ea typeface="Calibri" panose="020F0502020204030204" pitchFamily="34" charset="0"/>
              </a:rPr>
              <a:t>September 11 officially became a National Day of Service and Remembrance in 2009 by an act passed by Congress and </a:t>
            </a:r>
            <a:r>
              <a:rPr lang="en-US" sz="1400" dirty="0"/>
              <a:t>under a Presidential Proclamation signed by President Barack Obama.</a:t>
            </a:r>
            <a:endParaRPr lang="en-US" sz="1100" kern="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 9/11 National Day of Service is also known as “9/11 Day.”</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 only other federally recognized Day of Service is Dr. Martin Luther King, Jr.’s birthday, which is recognized on the third Monday in January each year.</a:t>
            </a:r>
          </a:p>
        </p:txBody>
      </p:sp>
    </p:spTree>
    <p:extLst>
      <p:ext uri="{BB962C8B-B14F-4D97-AF65-F5344CB8AC3E}">
        <p14:creationId xmlns:p14="http://schemas.microsoft.com/office/powerpoint/2010/main" val="13731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Since 2009, 9/11 has grown to become the largest annual day of service in America.</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Tens of millions of people of all ages volunteer, support charities, do good deeds, and are kind to others.</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People share their service projects in the news, social media, and elsewhere to encourage even more people to do good deeds for others.</a:t>
            </a:r>
          </a:p>
        </p:txBody>
      </p:sp>
    </p:spTree>
    <p:extLst>
      <p:ext uri="{BB962C8B-B14F-4D97-AF65-F5344CB8AC3E}">
        <p14:creationId xmlns:p14="http://schemas.microsoft.com/office/powerpoint/2010/main" val="2068740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We can learn a lot from September 11</a:t>
            </a:r>
            <a:r>
              <a:rPr lang="en-US" sz="1100" kern="100" baseline="30000" dirty="0">
                <a:effectLst/>
                <a:latin typeface="Times New Roman" panose="02020603050405020304" pitchFamily="18" charset="0"/>
                <a:ea typeface="Calibri" panose="020F0502020204030204" pitchFamily="34" charset="0"/>
              </a:rPr>
              <a:t>th</a:t>
            </a:r>
            <a:r>
              <a:rPr lang="en-US" sz="1100" kern="1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Moments of pain and challenge can create unity.</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Kindness, empathy, and good deeds can make things better.</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Everyone can make a difference.</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There is more that unites us than divides us.</a:t>
            </a:r>
          </a:p>
        </p:txBody>
      </p:sp>
    </p:spTree>
    <p:extLst>
      <p:ext uri="{BB962C8B-B14F-4D97-AF65-F5344CB8AC3E}">
        <p14:creationId xmlns:p14="http://schemas.microsoft.com/office/powerpoint/2010/main" val="3978719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effectLst/>
                <a:latin typeface="Times New Roman" panose="02020603050405020304" pitchFamily="18" charset="0"/>
                <a:ea typeface="Calibri" panose="020F0502020204030204" pitchFamily="34" charset="0"/>
              </a:rPr>
              <a:t>You can do good deeds at home, at school, or in the community.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cs typeface="Arial"/>
              </a:rPr>
              <a:t>At home you can: </a:t>
            </a:r>
          </a:p>
          <a:p>
            <a:pPr marL="285750" marR="0" indent="-285750">
              <a:spcBef>
                <a:spcPts val="0"/>
              </a:spcBef>
              <a:spcAft>
                <a:spcPts val="0"/>
              </a:spcAf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Make your bed </a:t>
            </a:r>
          </a:p>
          <a:p>
            <a:pPr marL="285750" marR="0" indent="-285750">
              <a:spcBef>
                <a:spcPts val="0"/>
              </a:spcBef>
              <a:spcAft>
                <a:spcPts val="0"/>
              </a:spcAf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Help around your house. </a:t>
            </a:r>
          </a:p>
          <a:p>
            <a:pPr marL="285750" marR="0" indent="-285750">
              <a:spcBef>
                <a:spcPts val="0"/>
              </a:spcBef>
              <a:spcAft>
                <a:spcPts val="0"/>
              </a:spcAft>
            </a:pP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At school you can: </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Pass out or collect papers for your teachers.</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Help someone with their homework and be a better friend. </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Help to clean the cafeteria after lunch.</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Clean trash from the school yard or parks.</a:t>
            </a:r>
          </a:p>
          <a:p>
            <a:pPr marL="285750" marR="0" lvl="0" indent="-285750">
              <a:spcBef>
                <a:spcPts val="0"/>
              </a:spcBef>
              <a:spcAft>
                <a:spcPts val="0"/>
              </a:spcAft>
              <a:tabLst>
                <a:tab pos="457200" algn="l"/>
              </a:tabLst>
            </a:pPr>
            <a:endParaRPr lang="en-US" sz="11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None/>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In the community you can: </a:t>
            </a:r>
          </a:p>
          <a:p>
            <a:pPr marL="0" marR="0">
              <a:spcBef>
                <a:spcPts val="0"/>
              </a:spcBef>
              <a:spcAft>
                <a:spcPts val="0"/>
              </a:spcAft>
            </a:pPr>
            <a:r>
              <a:rPr lang="en-US" sz="1100" kern="100" dirty="0">
                <a:effectLst/>
                <a:latin typeface="Times New Roman" panose="02020603050405020304" pitchFamily="18" charset="0"/>
                <a:ea typeface="Calibri" panose="020F0502020204030204" pitchFamily="34" charset="0"/>
              </a:rPr>
              <a:t>Donate clothes, bikes, books, or household items. </a:t>
            </a:r>
          </a:p>
          <a:p>
            <a:pPr marL="0" marR="0">
              <a:spcBef>
                <a:spcPts val="0"/>
              </a:spcBef>
              <a:spcAft>
                <a:spcPts val="0"/>
              </a:spcAft>
            </a:pPr>
            <a:r>
              <a:rPr lang="en-US" sz="1100" kern="100" dirty="0">
                <a:effectLst/>
                <a:latin typeface="Times New Roman" panose="02020603050405020304" pitchFamily="18" charset="0"/>
                <a:ea typeface="Calibri" panose="020F0502020204030204" pitchFamily="34" charset="0"/>
              </a:rPr>
              <a:t>Volunteer at a local organization that helps people in your community.  </a:t>
            </a:r>
          </a:p>
          <a:p>
            <a:pPr marL="0" marR="0">
              <a:spcBef>
                <a:spcPts val="0"/>
              </a:spcBef>
              <a:spcAft>
                <a:spcPts val="0"/>
              </a:spcAft>
            </a:pPr>
            <a:r>
              <a:rPr lang="en-US" sz="1100" kern="100" dirty="0">
                <a:effectLst/>
                <a:latin typeface="Times New Roman" panose="02020603050405020304" pitchFamily="18" charset="0"/>
                <a:ea typeface="Calibri" panose="020F0502020204030204" pitchFamily="34" charset="0"/>
              </a:rPr>
              <a:t>Join an outdoor clean-up effort. </a:t>
            </a:r>
          </a:p>
          <a:p>
            <a:pPr marL="0" marR="0">
              <a:spcBef>
                <a:spcPts val="0"/>
              </a:spcBef>
              <a:spcAft>
                <a:spcPts val="0"/>
              </a:spcAft>
            </a:pPr>
            <a:r>
              <a:rPr lang="en-US" sz="1100" kern="100" dirty="0">
                <a:effectLst/>
                <a:latin typeface="Times New Roman" panose="02020603050405020304" pitchFamily="18" charset="0"/>
                <a:ea typeface="Calibri" panose="020F0502020204030204" pitchFamily="34" charset="0"/>
              </a:rPr>
              <a:t>Help at a community garden. </a:t>
            </a:r>
          </a:p>
          <a:p>
            <a:pPr marL="0" marR="0">
              <a:spcBef>
                <a:spcPts val="0"/>
              </a:spcBef>
              <a:spcAft>
                <a:spcPts val="0"/>
              </a:spcAft>
            </a:pPr>
            <a:r>
              <a:rPr lang="en-US" sz="1100" kern="100" dirty="0">
                <a:effectLst/>
                <a:latin typeface="Times New Roman" panose="02020603050405020304" pitchFamily="18" charset="0"/>
                <a:ea typeface="Calibri" panose="020F0502020204030204" pitchFamily="34" charset="0"/>
              </a:rPr>
              <a:t>Collect donations for your local food bank. </a:t>
            </a:r>
          </a:p>
        </p:txBody>
      </p:sp>
    </p:spTree>
    <p:extLst>
      <p:ext uri="{BB962C8B-B14F-4D97-AF65-F5344CB8AC3E}">
        <p14:creationId xmlns:p14="http://schemas.microsoft.com/office/powerpoint/2010/main" val="392283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Let’s watch a video about doing good deeds. </a:t>
            </a:r>
          </a:p>
        </p:txBody>
      </p:sp>
    </p:spTree>
    <p:extLst>
      <p:ext uri="{BB962C8B-B14F-4D97-AF65-F5344CB8AC3E}">
        <p14:creationId xmlns:p14="http://schemas.microsoft.com/office/powerpoint/2010/main" val="238685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dirty="0"/>
              <a:t>Twenty-one people with close, personal ties to the events of September 11, 2001 were inspired to make changes and do good deeds as a result of how their lives were affected.</a:t>
            </a:r>
          </a:p>
          <a:p>
            <a:pPr marL="0" marR="0" indent="0">
              <a:spcBef>
                <a:spcPts val="0"/>
              </a:spcBef>
              <a:spcAft>
                <a:spcPts val="0"/>
              </a:spcAft>
              <a:buNone/>
            </a:pPr>
            <a:r>
              <a:rPr lang="en-US" dirty="0"/>
              <a:t>Each one has a unique perspective on how 9/11 impacted and changed lives forever.</a:t>
            </a:r>
          </a:p>
          <a:p>
            <a:pPr marL="0" marR="0" indent="0">
              <a:spcBef>
                <a:spcPts val="0"/>
              </a:spcBef>
              <a:spcAft>
                <a:spcPts val="0"/>
              </a:spcAft>
              <a:buNone/>
            </a:pPr>
            <a:r>
              <a:rPr lang="en-US" dirty="0"/>
              <a:t>They </a:t>
            </a:r>
            <a:r>
              <a:rPr lang="en-US" sz="1800" kern="100" dirty="0">
                <a:effectLst/>
                <a:latin typeface="Times New Roman" panose="02020603050405020304" pitchFamily="18" charset="0"/>
                <a:ea typeface="Calibri" panose="020F0502020204030204" pitchFamily="34" charset="0"/>
              </a:rPr>
              <a:t>and many others have shared their stories as well as ideas of good deeds </a:t>
            </a:r>
            <a:r>
              <a:rPr lang="en-US" sz="1800" i="0" kern="100" dirty="0">
                <a:effectLst/>
                <a:latin typeface="Times New Roman" panose="02020603050405020304" pitchFamily="18" charset="0"/>
                <a:ea typeface="Calibri" panose="020F0502020204030204" pitchFamily="34" charset="0"/>
              </a:rPr>
              <a:t>to do on this Day of Service. </a:t>
            </a:r>
            <a:endParaRPr lang="en-US" sz="1800" kern="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800" kern="100" dirty="0">
                <a:effectLst/>
                <a:latin typeface="Times New Roman" panose="02020603050405020304" pitchFamily="18" charset="0"/>
                <a:ea typeface="Calibri" panose="020F0502020204030204" pitchFamily="34" charset="0"/>
              </a:rPr>
              <a:t>How will </a:t>
            </a:r>
            <a:r>
              <a:rPr lang="en-US" sz="1800" i="1" kern="100" dirty="0">
                <a:effectLst/>
                <a:latin typeface="Times New Roman" panose="02020603050405020304" pitchFamily="18" charset="0"/>
                <a:ea typeface="Calibri" panose="020F0502020204030204" pitchFamily="34" charset="0"/>
              </a:rPr>
              <a:t>you</a:t>
            </a:r>
            <a:r>
              <a:rPr lang="en-US" sz="1800" kern="100" dirty="0">
                <a:effectLst/>
                <a:latin typeface="Times New Roman" panose="02020603050405020304" pitchFamily="18" charset="0"/>
                <a:ea typeface="Calibri" panose="020F0502020204030204" pitchFamily="34" charset="0"/>
              </a:rPr>
              <a:t> be of service this 9/11 Day? </a:t>
            </a:r>
          </a:p>
          <a:p>
            <a:pPr marL="0" marR="0" indent="0">
              <a:spcBef>
                <a:spcPts val="0"/>
              </a:spcBef>
              <a:spcAft>
                <a:spcPts val="0"/>
              </a:spcAft>
              <a:buNone/>
            </a:pPr>
            <a:endParaRPr lang="en-US" sz="1100" kern="1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effectLst/>
                <a:latin typeface="Times New Roman" panose="02020603050405020304" pitchFamily="18" charset="0"/>
                <a:ea typeface="Calibri" panose="020F0502020204030204" pitchFamily="34" charset="0"/>
              </a:rPr>
              <a:t>[videos: </a:t>
            </a:r>
            <a:r>
              <a:rPr lang="en-US" sz="1100" u="sng" kern="100" dirty="0">
                <a:solidFill>
                  <a:srgbClr val="0563C1"/>
                </a:solidFill>
                <a:effectLst/>
                <a:latin typeface="Times New Roman" panose="02020603050405020304" pitchFamily="18" charset="0"/>
                <a:ea typeface="Calibri" panose="020F0502020204030204" pitchFamily="34" charset="0"/>
                <a:hlinkClick r:id="rId3"/>
              </a:rPr>
              <a:t>https://911day.org/teachers/#videos</a:t>
            </a:r>
            <a:r>
              <a:rPr lang="en-US" sz="1100" u="sng" kern="100" dirty="0">
                <a:solidFill>
                  <a:srgbClr val="0563C1"/>
                </a:solidFill>
                <a:effectLst/>
                <a:latin typeface="Times New Roman" panose="02020603050405020304" pitchFamily="18" charset="0"/>
                <a:ea typeface="Calibri" panose="020F0502020204030204" pitchFamily="34" charset="0"/>
              </a:rPr>
              <a:t>]</a:t>
            </a:r>
            <a:endParaRPr lang="en-US" sz="1100" kern="1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effectLst/>
                <a:latin typeface="Times New Roman" panose="02020603050405020304" pitchFamily="18" charset="0"/>
                <a:ea typeface="Calibri" panose="020F0502020204030204" pitchFamily="34" charset="0"/>
              </a:rPr>
              <a:t>[Good deeds: </a:t>
            </a:r>
            <a:r>
              <a:rPr lang="en-US" sz="1100" u="sng" kern="100" dirty="0">
                <a:solidFill>
                  <a:srgbClr val="0563C1"/>
                </a:solidFill>
                <a:effectLst/>
                <a:latin typeface="Times New Roman" panose="02020603050405020304" pitchFamily="18" charset="0"/>
                <a:ea typeface="Calibri" panose="020F0502020204030204" pitchFamily="34" charset="0"/>
                <a:hlinkClick r:id="rId4"/>
              </a:rPr>
              <a:t>https://911day.org/resource-center/#good-deed-list</a:t>
            </a:r>
            <a:r>
              <a:rPr lang="en-US" sz="1100" u="sng" kern="100" dirty="0">
                <a:solidFill>
                  <a:srgbClr val="0563C1"/>
                </a:solidFill>
                <a:effectLst/>
                <a:latin typeface="Times New Roman" panose="02020603050405020304" pitchFamily="18" charset="0"/>
                <a:ea typeface="Calibri" panose="020F0502020204030204" pitchFamily="34" charset="0"/>
              </a:rPr>
              <a:t>]</a:t>
            </a:r>
            <a:endParaRPr lang="en-US" sz="1100" kern="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98199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802446"/>
            <a:ext cx="10515600" cy="45982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1800"/>
              <a:buNone/>
              <a:defRPr sz="2800" b="1" i="0">
                <a:latin typeface="Arial Black" panose="020B0604020202020204" pitchFamily="34" charset="0"/>
                <a:cs typeface="Arial Black"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E412-35FE-2A26-ADD6-09B091899B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09C796-9F80-DCD8-16D7-234ED01B63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9F3A2-1125-B251-A972-EC2FBF662E3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91B649-5BD0-1DF6-D60E-117929BAA0DE}"/>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6" name="Footer Placeholder 5">
            <a:extLst>
              <a:ext uri="{FF2B5EF4-FFF2-40B4-BE49-F238E27FC236}">
                <a16:creationId xmlns:a16="http://schemas.microsoft.com/office/drawing/2014/main" id="{8D1CFE7C-F7ED-30E1-B25B-D88C853A7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7AF03A-6326-F6F5-9059-E00DCDAE3B2A}"/>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10565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0B53-7EF7-1950-629F-4DA5D57D004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D8DE51-581F-D7CB-9C83-D1A6E8F6D8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10137-E530-9E0C-4430-4C26E2CA7CD4}"/>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D4DB894D-658A-FB78-BFDA-3F60CE968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4859FF-60B6-55D7-27AC-5DC66AC966E6}"/>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4239881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7D7715-366F-050B-2FA9-AD089A62AB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21A5CE-71C5-7123-D4B0-0D45EE0FD24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A6C89-EBF0-5993-D371-4A01BA71874F}"/>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BB0C0E55-46BF-ECE1-334C-2F99CB7602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967E4A-6F2D-39B6-282A-6D9FBCF29852}"/>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330041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F327-636F-3482-2CFA-6C4B6BE13A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C384FC-55C5-76F2-9E76-43C4BB4803D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271039-913C-09A0-7126-A2B0744FEACE}"/>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8E97D9A8-C7E2-A3FD-8515-F1B550447D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FC4EF9-5470-E33D-C944-BC58B3340A2B}"/>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318091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3BA1-05AB-CB4D-4E00-E330A8FD2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3E849FF-B404-82C9-85F7-ABAEE86E5D5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0FAAB-87B2-D20E-2B4B-6225EFCC9C0C}"/>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602DCCE2-669F-936B-31E8-9E01A7E204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C21C48-BC93-D5DB-15D7-17CD778EE906}"/>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425253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337D-67EA-EDBC-97F4-79251AB63E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3B10D6-BECD-845E-D448-928AA2213C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6AFB59-B1D7-B117-4BD2-1465291052D7}"/>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096D72BD-CED7-44B7-5552-0424524A5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F2C8E5-6989-DF15-094D-640498B17DE0}"/>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4127568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1ECA1-421A-669F-8668-455ED2DA1C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358DFDB-3D3E-60C2-3093-F445DC18E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FD0FEF-5C9A-DD33-35FA-89E4C5CAA72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BAC4F3-A3E7-ABCA-3252-7067065522AB}"/>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6" name="Footer Placeholder 5">
            <a:extLst>
              <a:ext uri="{FF2B5EF4-FFF2-40B4-BE49-F238E27FC236}">
                <a16:creationId xmlns:a16="http://schemas.microsoft.com/office/drawing/2014/main" id="{3A9BA458-60E1-C674-7335-0716D292E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B7F4F8-F0DA-3B0C-BBED-781182273590}"/>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17191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8CD7-86CE-499E-CD05-82024D80F63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35A92D-2AFD-011B-7F7A-24BF37DAE7D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75D281-5E14-B45E-AC77-6257AE63C1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8AE443-672C-7D22-E5FC-179CD47D8E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6EB523-7CB2-5AEF-3E9D-ACB4103B880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FFB544-0AE2-8C90-3AA3-4C76E823AF69}"/>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8" name="Footer Placeholder 7">
            <a:extLst>
              <a:ext uri="{FF2B5EF4-FFF2-40B4-BE49-F238E27FC236}">
                <a16:creationId xmlns:a16="http://schemas.microsoft.com/office/drawing/2014/main" id="{3AE40303-73B1-B987-B47E-2D86A741FD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C665C45-96F2-2D30-52B3-2C642D9E7034}"/>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184409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B15A-F42F-D5FD-3CDD-C7C3F63050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C71CFA1-DF9C-F885-6B4D-578B39D21EE1}"/>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4" name="Footer Placeholder 3">
            <a:extLst>
              <a:ext uri="{FF2B5EF4-FFF2-40B4-BE49-F238E27FC236}">
                <a16:creationId xmlns:a16="http://schemas.microsoft.com/office/drawing/2014/main" id="{CAD99722-7102-C4D8-4B65-F2F40C951B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0AB8FE-D3DC-DA55-BD29-11C1C2BA2DB7}"/>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074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77B05A-4BF6-563D-82BC-2A854B15F3FA}"/>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3" name="Footer Placeholder 2">
            <a:extLst>
              <a:ext uri="{FF2B5EF4-FFF2-40B4-BE49-F238E27FC236}">
                <a16:creationId xmlns:a16="http://schemas.microsoft.com/office/drawing/2014/main" id="{58608971-C631-C6F0-6A7F-DF55D68231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09933B4-0536-1DFC-4B7D-E4F52E052CBA}"/>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640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2CE1-665D-8FF5-1DB9-DA8FE2C12D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BA9F62-478A-9495-4A5A-6FBE1142E2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C77A21-E2AA-F997-DA3B-D5AE70BA1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600F2-1D1D-8A89-69E9-C6D00CB0A6A8}"/>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6" name="Footer Placeholder 5">
            <a:extLst>
              <a:ext uri="{FF2B5EF4-FFF2-40B4-BE49-F238E27FC236}">
                <a16:creationId xmlns:a16="http://schemas.microsoft.com/office/drawing/2014/main" id="{B3D634A2-C0E4-FDF8-F738-CDA6E59E52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24EB75-64DD-774A-8E78-BAB73864487C}"/>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11868975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F16AEFB3-B829-8C20-4A50-FC479D4D3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50745" y="684753"/>
            <a:ext cx="790151" cy="683580"/>
          </a:xfrm>
          <a:prstGeom prst="rect">
            <a:avLst/>
          </a:prstGeom>
        </p:spPr>
      </p:pic>
      <p:sp>
        <p:nvSpPr>
          <p:cNvPr id="5" name="Rectangle 4">
            <a:extLst>
              <a:ext uri="{FF2B5EF4-FFF2-40B4-BE49-F238E27FC236}">
                <a16:creationId xmlns:a16="http://schemas.microsoft.com/office/drawing/2014/main" id="{BDA2A952-C040-BB8E-E061-F4E9333031AD}"/>
              </a:ext>
            </a:extLst>
          </p:cNvPr>
          <p:cNvSpPr/>
          <p:nvPr userDrawn="1"/>
        </p:nvSpPr>
        <p:spPr>
          <a:xfrm>
            <a:off x="386862" y="383822"/>
            <a:ext cx="11465169" cy="6129868"/>
          </a:xfrm>
          <a:prstGeom prst="rect">
            <a:avLst/>
          </a:prstGeom>
          <a:no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EB77C1-9EDD-CF37-42C5-882DD44C7574}"/>
              </a:ext>
            </a:extLst>
          </p:cNvPr>
          <p:cNvSpPr txBox="1"/>
          <p:nvPr userDrawn="1"/>
        </p:nvSpPr>
        <p:spPr>
          <a:xfrm>
            <a:off x="5160479" y="6359801"/>
            <a:ext cx="1871042" cy="307777"/>
          </a:xfrm>
          <a:prstGeom prst="rect">
            <a:avLst/>
          </a:prstGeom>
          <a:solidFill>
            <a:schemeClr val="bg1"/>
          </a:solidFill>
        </p:spPr>
        <p:txBody>
          <a:bodyPr wrap="square">
            <a:spAutoFit/>
          </a:bodyPr>
          <a:lstStyle/>
          <a:p>
            <a:pPr algn="ctr"/>
            <a:r>
              <a:rPr lang="en-US" dirty="0"/>
              <a:t>September 11, 2024</a:t>
            </a:r>
            <a:endParaRPr lang="en-US" dirty="0">
              <a:solidFill>
                <a:schemeClr val="tx1"/>
              </a:solidFill>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CE010E7-0A64-7ADF-0938-CBF16701EB5A}"/>
              </a:ext>
            </a:extLst>
          </p:cNvPr>
          <p:cNvSpPr txBox="1">
            <a:spLocks/>
          </p:cNvSpPr>
          <p:nvPr userDrawn="1"/>
        </p:nvSpPr>
        <p:spPr>
          <a:xfrm>
            <a:off x="1261532" y="1962961"/>
            <a:ext cx="9779847" cy="1591323"/>
          </a:xfrm>
          <a:prstGeom prst="rect">
            <a:avLst/>
          </a:prstGeom>
        </p:spPr>
        <p:txBody>
          <a:bodyPr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pPr>
            <a:r>
              <a:rPr lang="en-US" sz="4800" b="1" dirty="0">
                <a:latin typeface="Arial Black" panose="020B0604020202020204" pitchFamily="34" charset="0"/>
                <a:cs typeface="Arial Black" panose="020B0604020202020204" pitchFamily="34" charset="0"/>
              </a:rPr>
              <a:t>HOW 9/11 BECAME A NATIONAL DAY OF SERVICE</a:t>
            </a:r>
          </a:p>
        </p:txBody>
      </p:sp>
      <p:pic>
        <p:nvPicPr>
          <p:cNvPr id="8" name="Picture 7">
            <a:extLst>
              <a:ext uri="{FF2B5EF4-FFF2-40B4-BE49-F238E27FC236}">
                <a16:creationId xmlns:a16="http://schemas.microsoft.com/office/drawing/2014/main" id="{6516BB4F-982A-1022-213C-65D8CA1AEB0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31750" y="3355761"/>
            <a:ext cx="1839413" cy="1591323"/>
          </a:xfrm>
          <a:prstGeom prst="rect">
            <a:avLst/>
          </a:prstGeom>
        </p:spPr>
      </p:pic>
      <p:sp>
        <p:nvSpPr>
          <p:cNvPr id="9" name="Rectangle 8">
            <a:extLst>
              <a:ext uri="{FF2B5EF4-FFF2-40B4-BE49-F238E27FC236}">
                <a16:creationId xmlns:a16="http://schemas.microsoft.com/office/drawing/2014/main" id="{B6DBED17-0BDF-FF92-402D-5B9C928D218A}"/>
              </a:ext>
            </a:extLst>
          </p:cNvPr>
          <p:cNvSpPr/>
          <p:nvPr userDrawn="1"/>
        </p:nvSpPr>
        <p:spPr>
          <a:xfrm>
            <a:off x="386862" y="383822"/>
            <a:ext cx="11465169" cy="6129868"/>
          </a:xfrm>
          <a:prstGeom prst="rect">
            <a:avLst/>
          </a:prstGeom>
          <a:no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95952C-7D90-AD9B-0E17-C889CD09E43E}"/>
              </a:ext>
            </a:extLst>
          </p:cNvPr>
          <p:cNvSpPr txBox="1"/>
          <p:nvPr userDrawn="1"/>
        </p:nvSpPr>
        <p:spPr>
          <a:xfrm>
            <a:off x="5160479" y="6359801"/>
            <a:ext cx="1871042" cy="307777"/>
          </a:xfrm>
          <a:prstGeom prst="rect">
            <a:avLst/>
          </a:prstGeom>
          <a:solidFill>
            <a:schemeClr val="bg1"/>
          </a:solidFill>
        </p:spPr>
        <p:txBody>
          <a:bodyPr wrap="square">
            <a:spAutoFit/>
          </a:bodyPr>
          <a:lstStyle/>
          <a:p>
            <a:pPr algn="ctr"/>
            <a:r>
              <a:rPr lang="en-US" dirty="0"/>
              <a:t>September 11, 2024</a:t>
            </a:r>
            <a:endParaRPr lang="en-US" dirty="0">
              <a:solidFill>
                <a:schemeClr val="tx1"/>
              </a:solidFill>
            </a:endParaRPr>
          </a:p>
        </p:txBody>
      </p:sp>
    </p:spTree>
    <p:extLst>
      <p:ext uri="{BB962C8B-B14F-4D97-AF65-F5344CB8AC3E}">
        <p14:creationId xmlns:p14="http://schemas.microsoft.com/office/powerpoint/2010/main" val="1621330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89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D09B003A-B364-3A0E-E85C-D8DF14B07E4E}"/>
              </a:ext>
            </a:extLst>
          </p:cNvPr>
          <p:cNvSpPr/>
          <p:nvPr/>
        </p:nvSpPr>
        <p:spPr>
          <a:xfrm>
            <a:off x="838200" y="1642326"/>
            <a:ext cx="3852324" cy="2604370"/>
          </a:xfrm>
          <a:prstGeom prst="roundRect">
            <a:avLst>
              <a:gd name="adj" fmla="val 0"/>
            </a:avLst>
          </a:prstGeom>
          <a:blipFill>
            <a:blip r:embed="rId3"/>
            <a:stretch>
              <a:fillRect l="-747" t="1" r="-1130" b="3"/>
            </a:stretch>
          </a:blipFill>
          <a:effectLst>
            <a:outerShdw blurRad="167989" dist="38100" dir="2700000" sx="102000" sy="102000" algn="tl" rotWithShape="0">
              <a:schemeClr val="tx1">
                <a:alpha val="40000"/>
              </a:schemeClr>
            </a:outerShdw>
          </a:effectLst>
        </p:spPr>
        <p:txBody>
          <a:bodyPr/>
          <a:lstStyle/>
          <a:p>
            <a:r>
              <a:rPr lang="en-US" dirty="0"/>
              <a:t>Ac </a:t>
            </a:r>
          </a:p>
        </p:txBody>
      </p:sp>
      <p:sp>
        <p:nvSpPr>
          <p:cNvPr id="2" name="Title 1">
            <a:extLst>
              <a:ext uri="{FF2B5EF4-FFF2-40B4-BE49-F238E27FC236}">
                <a16:creationId xmlns:a16="http://schemas.microsoft.com/office/drawing/2014/main" id="{2837F0B6-B62C-16E6-F9B9-F17EF47B8D84}"/>
              </a:ext>
            </a:extLst>
          </p:cNvPr>
          <p:cNvSpPr>
            <a:spLocks noGrp="1"/>
          </p:cNvSpPr>
          <p:nvPr>
            <p:ph type="title"/>
          </p:nvPr>
        </p:nvSpPr>
        <p:spPr/>
        <p:txBody>
          <a:bodyPr>
            <a:noAutofit/>
          </a:bodyPr>
          <a:lstStyle/>
          <a:p>
            <a:r>
              <a:rPr lang="en-US" b="1" dirty="0">
                <a:solidFill>
                  <a:schemeClr val="tx1"/>
                </a:solidFill>
                <a:latin typeface="Arial Black" panose="020B0604020202020204" pitchFamily="34" charset="0"/>
                <a:cs typeface="Arial Black" panose="020B0604020202020204" pitchFamily="34" charset="0"/>
              </a:rPr>
              <a:t>WHAT HAPPENED AFTER 9/11/2001?</a:t>
            </a:r>
            <a:endParaRPr lang="en-US" dirty="0"/>
          </a:p>
        </p:txBody>
      </p:sp>
      <p:sp>
        <p:nvSpPr>
          <p:cNvPr id="6" name="Google Shape;90;p2">
            <a:extLst>
              <a:ext uri="{FF2B5EF4-FFF2-40B4-BE49-F238E27FC236}">
                <a16:creationId xmlns:a16="http://schemas.microsoft.com/office/drawing/2014/main" id="{A5E420F8-FE1D-AF1C-7286-49EEE5182C39}"/>
              </a:ext>
            </a:extLst>
          </p:cNvPr>
          <p:cNvSpPr txBox="1">
            <a:spLocks/>
          </p:cNvSpPr>
          <p:nvPr/>
        </p:nvSpPr>
        <p:spPr>
          <a:xfrm>
            <a:off x="3880441" y="5746101"/>
            <a:ext cx="3999200"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SUPPORT</a:t>
            </a:r>
          </a:p>
        </p:txBody>
      </p:sp>
      <p:sp>
        <p:nvSpPr>
          <p:cNvPr id="7" name="Google Shape;90;p2">
            <a:extLst>
              <a:ext uri="{FF2B5EF4-FFF2-40B4-BE49-F238E27FC236}">
                <a16:creationId xmlns:a16="http://schemas.microsoft.com/office/drawing/2014/main" id="{B556C230-7F0E-AC84-DDBF-87189CF11C35}"/>
              </a:ext>
            </a:extLst>
          </p:cNvPr>
          <p:cNvSpPr txBox="1">
            <a:spLocks/>
          </p:cNvSpPr>
          <p:nvPr/>
        </p:nvSpPr>
        <p:spPr>
          <a:xfrm>
            <a:off x="7391746" y="4195380"/>
            <a:ext cx="3852325"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EMPATHY</a:t>
            </a:r>
          </a:p>
        </p:txBody>
      </p:sp>
      <p:sp>
        <p:nvSpPr>
          <p:cNvPr id="8" name="Google Shape;90;p2">
            <a:extLst>
              <a:ext uri="{FF2B5EF4-FFF2-40B4-BE49-F238E27FC236}">
                <a16:creationId xmlns:a16="http://schemas.microsoft.com/office/drawing/2014/main" id="{5F10ED24-6CE5-B89B-609D-6700B176EBE1}"/>
              </a:ext>
            </a:extLst>
          </p:cNvPr>
          <p:cNvSpPr txBox="1">
            <a:spLocks/>
          </p:cNvSpPr>
          <p:nvPr/>
        </p:nvSpPr>
        <p:spPr>
          <a:xfrm>
            <a:off x="838201" y="4299704"/>
            <a:ext cx="3852324"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UNITY</a:t>
            </a:r>
          </a:p>
        </p:txBody>
      </p:sp>
      <p:sp>
        <p:nvSpPr>
          <p:cNvPr id="3" name="Freeform 11">
            <a:extLst>
              <a:ext uri="{FF2B5EF4-FFF2-40B4-BE49-F238E27FC236}">
                <a16:creationId xmlns:a16="http://schemas.microsoft.com/office/drawing/2014/main" id="{413D6588-4EEF-58F6-21B9-EDAB16987C3F}"/>
              </a:ext>
            </a:extLst>
          </p:cNvPr>
          <p:cNvSpPr/>
          <p:nvPr/>
        </p:nvSpPr>
        <p:spPr>
          <a:xfrm>
            <a:off x="7391747" y="1538563"/>
            <a:ext cx="3953197" cy="2623328"/>
          </a:xfrm>
          <a:prstGeom prst="roundRect">
            <a:avLst>
              <a:gd name="adj" fmla="val 0"/>
            </a:avLst>
          </a:prstGeom>
          <a:blipFill>
            <a:blip r:embed="rId4"/>
            <a:stretch>
              <a:fillRect/>
            </a:stretch>
          </a:blipFill>
          <a:effectLst>
            <a:outerShdw blurRad="165100" dist="38100" dir="2700000" sx="102000" sy="102000" algn="ctr" rotWithShape="0">
              <a:srgbClr val="000000">
                <a:alpha val="40000"/>
              </a:srgbClr>
            </a:outerShdw>
          </a:effectLst>
        </p:spPr>
      </p:sp>
      <p:sp>
        <p:nvSpPr>
          <p:cNvPr id="4" name="Freeform 8">
            <a:extLst>
              <a:ext uri="{FF2B5EF4-FFF2-40B4-BE49-F238E27FC236}">
                <a16:creationId xmlns:a16="http://schemas.microsoft.com/office/drawing/2014/main" id="{90A2186B-8645-03F7-31D7-454654714820}"/>
              </a:ext>
            </a:extLst>
          </p:cNvPr>
          <p:cNvSpPr/>
          <p:nvPr/>
        </p:nvSpPr>
        <p:spPr>
          <a:xfrm>
            <a:off x="3880441" y="3091375"/>
            <a:ext cx="3953197" cy="2623328"/>
          </a:xfrm>
          <a:prstGeom prst="roundRect">
            <a:avLst>
              <a:gd name="adj" fmla="val 0"/>
            </a:avLst>
          </a:prstGeom>
          <a:blipFill>
            <a:blip r:embed="rId5"/>
            <a:stretch>
              <a:fillRect/>
            </a:stretch>
          </a:blipFill>
          <a:effectLst>
            <a:outerShdw blurRad="165100" dist="38100" dir="2700000" sx="102000" sy="102000" algn="ctr" rotWithShape="0">
              <a:srgbClr val="000000">
                <a:alpha val="40000"/>
              </a:srgbClr>
            </a:outerShdw>
          </a:effectLst>
        </p:spPr>
      </p:sp>
    </p:spTree>
    <p:extLst>
      <p:ext uri="{BB962C8B-B14F-4D97-AF65-F5344CB8AC3E}">
        <p14:creationId xmlns:p14="http://schemas.microsoft.com/office/powerpoint/2010/main" val="124695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900"/>
                                        <p:tgtEl>
                                          <p:spTgt spid="7"/>
                                        </p:tgtEl>
                                      </p:cBhvr>
                                    </p:animEffect>
                                    <p:anim calcmode="lin" valueType="num">
                                      <p:cBhvr>
                                        <p:cTn id="13" dur="1900" fill="hold"/>
                                        <p:tgtEl>
                                          <p:spTgt spid="7"/>
                                        </p:tgtEl>
                                        <p:attrNameLst>
                                          <p:attrName>ppt_x</p:attrName>
                                        </p:attrNameLst>
                                      </p:cBhvr>
                                      <p:tavLst>
                                        <p:tav tm="0">
                                          <p:val>
                                            <p:strVal val="#ppt_x"/>
                                          </p:val>
                                        </p:tav>
                                        <p:tav tm="100000">
                                          <p:val>
                                            <p:strVal val="#ppt_x"/>
                                          </p:val>
                                        </p:tav>
                                      </p:tavLst>
                                    </p:anim>
                                    <p:anim calcmode="lin" valueType="num">
                                      <p:cBhvr>
                                        <p:cTn id="14" dur="19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900"/>
                            </p:stCondLst>
                            <p:childTnLst>
                              <p:par>
                                <p:cTn id="16" presetID="42"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5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7900"/>
                            </p:stCondLst>
                            <p:childTnLst>
                              <p:par>
                                <p:cTn id="27" presetID="42"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4263-16E8-4AD9-C7BB-073C97FDEA47}"/>
              </a:ext>
            </a:extLst>
          </p:cNvPr>
          <p:cNvSpPr>
            <a:spLocks noGrp="1"/>
          </p:cNvSpPr>
          <p:nvPr>
            <p:ph type="title"/>
          </p:nvPr>
        </p:nvSpPr>
        <p:spPr/>
        <p:txBody>
          <a:bodyPr/>
          <a:lstStyle/>
          <a:p>
            <a:pPr>
              <a:lnSpc>
                <a:spcPct val="90000"/>
              </a:lnSpc>
              <a:buClr>
                <a:schemeClr val="dk1"/>
              </a:buClr>
              <a:buSzPts val="1800"/>
            </a:pPr>
            <a:r>
              <a:rPr lang="en-US" sz="2800" b="1" dirty="0">
                <a:latin typeface="Arial Black" panose="020B0604020202020204" pitchFamily="34" charset="0"/>
                <a:cs typeface="Arial Black" panose="020B0604020202020204" pitchFamily="34" charset="0"/>
              </a:rPr>
              <a:t>HOW DID 9/11 BECOME A DAY OF SERVICE?</a:t>
            </a:r>
          </a:p>
        </p:txBody>
      </p:sp>
      <p:pic>
        <p:nvPicPr>
          <p:cNvPr id="4" name="Picture 3" descr="A group of people posing for the camera&#10;&#10;Description automatically generated">
            <a:extLst>
              <a:ext uri="{FF2B5EF4-FFF2-40B4-BE49-F238E27FC236}">
                <a16:creationId xmlns:a16="http://schemas.microsoft.com/office/drawing/2014/main" id="{67B3C6C3-011F-5435-0916-A41F282A6207}"/>
              </a:ext>
            </a:extLst>
          </p:cNvPr>
          <p:cNvPicPr>
            <a:picLocks noChangeAspect="1"/>
          </p:cNvPicPr>
          <p:nvPr/>
        </p:nvPicPr>
        <p:blipFill rotWithShape="1">
          <a:blip r:embed="rId3"/>
          <a:srcRect l="3701" t="1790" r="38112" b="889"/>
          <a:stretch/>
        </p:blipFill>
        <p:spPr>
          <a:xfrm>
            <a:off x="6225977" y="2062302"/>
            <a:ext cx="5140171" cy="3152351"/>
          </a:xfrm>
          <a:prstGeom prst="roundRect">
            <a:avLst>
              <a:gd name="adj" fmla="val 0"/>
            </a:avLst>
          </a:prstGeom>
          <a:effectLst>
            <a:outerShdw blurRad="165100" dist="38100" dir="2700000" sx="102000" sy="102000" algn="ctr" rotWithShape="0">
              <a:srgbClr val="000000">
                <a:alpha val="40000"/>
              </a:srgbClr>
            </a:outerShdw>
          </a:effectLst>
        </p:spPr>
      </p:pic>
      <p:pic>
        <p:nvPicPr>
          <p:cNvPr id="3" name="Google Shape;92;p2">
            <a:extLst>
              <a:ext uri="{FF2B5EF4-FFF2-40B4-BE49-F238E27FC236}">
                <a16:creationId xmlns:a16="http://schemas.microsoft.com/office/drawing/2014/main" id="{9526793D-91E8-5F91-681C-93828D9818A2}"/>
              </a:ext>
            </a:extLst>
          </p:cNvPr>
          <p:cNvPicPr preferRelativeResize="0"/>
          <p:nvPr/>
        </p:nvPicPr>
        <p:blipFill>
          <a:blip r:embed="rId4">
            <a:alphaModFix/>
          </a:blip>
          <a:stretch>
            <a:fillRect/>
          </a:stretch>
        </p:blipFill>
        <p:spPr>
          <a:xfrm>
            <a:off x="916072" y="2062302"/>
            <a:ext cx="5140171" cy="3152350"/>
          </a:xfrm>
          <a:prstGeom prst="roundRect">
            <a:avLst>
              <a:gd name="adj" fmla="val 0"/>
            </a:avLst>
          </a:prstGeom>
          <a:noFill/>
          <a:ln>
            <a:noFill/>
          </a:ln>
          <a:effectLst>
            <a:outerShdw blurRad="165100" dist="38100" dir="2700000" sx="102000" sy="102000" algn="ctr" rotWithShape="0">
              <a:srgbClr val="000000">
                <a:alpha val="40000"/>
              </a:srgbClr>
            </a:outerShdw>
          </a:effectLst>
        </p:spPr>
      </p:pic>
    </p:spTree>
    <p:extLst>
      <p:ext uri="{BB962C8B-B14F-4D97-AF65-F5344CB8AC3E}">
        <p14:creationId xmlns:p14="http://schemas.microsoft.com/office/powerpoint/2010/main" val="13046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FA9C-25D7-C57A-1748-9AF1193C1334}"/>
              </a:ext>
            </a:extLst>
          </p:cNvPr>
          <p:cNvSpPr>
            <a:spLocks noGrp="1"/>
          </p:cNvSpPr>
          <p:nvPr>
            <p:ph type="title"/>
          </p:nvPr>
        </p:nvSpPr>
        <p:spPr/>
        <p:txBody>
          <a:bodyPr/>
          <a:lstStyle/>
          <a:p>
            <a:pPr>
              <a:lnSpc>
                <a:spcPct val="90000"/>
              </a:lnSpc>
              <a:buClr>
                <a:schemeClr val="dk1"/>
              </a:buClr>
              <a:buSzPts val="1800"/>
            </a:pPr>
            <a:r>
              <a:rPr lang="en-US" sz="2800" b="1" dirty="0">
                <a:latin typeface="Arial Black" panose="020B0604020202020204" pitchFamily="34" charset="0"/>
                <a:cs typeface="Arial Black" panose="020B0604020202020204" pitchFamily="34" charset="0"/>
              </a:rPr>
              <a:t>WHAT HAPPENS EACH YEAR ON 9/11?</a:t>
            </a:r>
          </a:p>
        </p:txBody>
      </p:sp>
      <p:pic>
        <p:nvPicPr>
          <p:cNvPr id="7" name="Picture 6">
            <a:extLst>
              <a:ext uri="{FF2B5EF4-FFF2-40B4-BE49-F238E27FC236}">
                <a16:creationId xmlns:a16="http://schemas.microsoft.com/office/drawing/2014/main" id="{9D68B1AD-092C-AFCE-C160-A6289CFA61F3}"/>
              </a:ext>
            </a:extLst>
          </p:cNvPr>
          <p:cNvPicPr>
            <a:picLocks noChangeAspect="1"/>
          </p:cNvPicPr>
          <p:nvPr/>
        </p:nvPicPr>
        <p:blipFill rotWithShape="1">
          <a:blip r:embed="rId3">
            <a:extLst>
              <a:ext uri="{28A0092B-C50C-407E-A947-70E740481C1C}">
                <a14:useLocalDpi xmlns:a14="http://schemas.microsoft.com/office/drawing/2010/main" val="0"/>
              </a:ext>
            </a:extLst>
          </a:blip>
          <a:srcRect l="2199" t="1446" b="1518"/>
          <a:stretch/>
        </p:blipFill>
        <p:spPr>
          <a:xfrm>
            <a:off x="6863959" y="1570260"/>
            <a:ext cx="4446231" cy="2475888"/>
          </a:xfrm>
          <a:prstGeom prst="roundRect">
            <a:avLst>
              <a:gd name="adj" fmla="val 0"/>
            </a:avLst>
          </a:prstGeom>
          <a:effectLst>
            <a:outerShdw blurRad="165100" dist="38100" dir="2700000" sx="102000" sy="102000" algn="ctr" rotWithShape="0">
              <a:srgbClr val="000000">
                <a:alpha val="40000"/>
              </a:srgbClr>
            </a:outerShdw>
          </a:effectLst>
        </p:spPr>
      </p:pic>
      <p:sp>
        <p:nvSpPr>
          <p:cNvPr id="4" name="Freeform 4">
            <a:extLst>
              <a:ext uri="{FF2B5EF4-FFF2-40B4-BE49-F238E27FC236}">
                <a16:creationId xmlns:a16="http://schemas.microsoft.com/office/drawing/2014/main" id="{E344D480-536F-26C4-DAB4-B72BC0E9D762}"/>
              </a:ext>
            </a:extLst>
          </p:cNvPr>
          <p:cNvSpPr/>
          <p:nvPr/>
        </p:nvSpPr>
        <p:spPr>
          <a:xfrm>
            <a:off x="838200" y="1570260"/>
            <a:ext cx="4403348" cy="2527208"/>
          </a:xfrm>
          <a:prstGeom prst="roundRect">
            <a:avLst>
              <a:gd name="adj" fmla="val 0"/>
            </a:avLst>
          </a:prstGeom>
          <a:blipFill>
            <a:blip r:embed="rId4"/>
            <a:stretch>
              <a:fillRect/>
            </a:stretch>
          </a:blipFill>
          <a:effectLst>
            <a:outerShdw blurRad="165100" dist="38100" dir="2700000" sx="102000" sy="102000" algn="ctr" rotWithShape="0">
              <a:srgbClr val="000000">
                <a:alpha val="40000"/>
              </a:srgbClr>
            </a:outerShdw>
          </a:effectLst>
        </p:spPr>
      </p:sp>
      <p:sp>
        <p:nvSpPr>
          <p:cNvPr id="5" name="Freeform 9">
            <a:extLst>
              <a:ext uri="{FF2B5EF4-FFF2-40B4-BE49-F238E27FC236}">
                <a16:creationId xmlns:a16="http://schemas.microsoft.com/office/drawing/2014/main" id="{5A5D6C9E-9BCC-1EFC-34D6-B863CD427CDE}"/>
              </a:ext>
            </a:extLst>
          </p:cNvPr>
          <p:cNvSpPr/>
          <p:nvPr/>
        </p:nvSpPr>
        <p:spPr>
          <a:xfrm>
            <a:off x="2836751" y="3528347"/>
            <a:ext cx="4403348" cy="2527207"/>
          </a:xfrm>
          <a:prstGeom prst="roundRect">
            <a:avLst>
              <a:gd name="adj" fmla="val 0"/>
            </a:avLst>
          </a:prstGeom>
          <a:blipFill>
            <a:blip r:embed="rId5"/>
            <a:stretch>
              <a:fillRect/>
            </a:stretch>
          </a:blipFill>
          <a:effectLst>
            <a:outerShdw blurRad="165100" dist="38100" dir="2700000" sx="102000" sy="102000" algn="ctr" rotWithShape="0">
              <a:srgbClr val="000000">
                <a:alpha val="40000"/>
              </a:srgbClr>
            </a:outerShdw>
          </a:effectLst>
        </p:spPr>
      </p:sp>
    </p:spTree>
    <p:extLst>
      <p:ext uri="{BB962C8B-B14F-4D97-AF65-F5344CB8AC3E}">
        <p14:creationId xmlns:p14="http://schemas.microsoft.com/office/powerpoint/2010/main" val="20985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4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32B92F12-5D34-868A-B1B2-EC0AD9F6388E}"/>
              </a:ext>
            </a:extLst>
          </p:cNvPr>
          <p:cNvSpPr/>
          <p:nvPr/>
        </p:nvSpPr>
        <p:spPr>
          <a:xfrm>
            <a:off x="952797" y="1714669"/>
            <a:ext cx="4398478" cy="2452810"/>
          </a:xfrm>
          <a:prstGeom prst="roundRect">
            <a:avLst>
              <a:gd name="adj" fmla="val 0"/>
            </a:avLst>
          </a:prstGeom>
          <a:blipFill>
            <a:blip r:embed="rId3"/>
            <a:stretch>
              <a:fillRect/>
            </a:stretch>
          </a:blipFill>
          <a:effectLst>
            <a:outerShdw blurRad="165100" dist="38100" dir="2700000" sx="102000" sy="102000" algn="ctr" rotWithShape="0">
              <a:srgbClr val="000000">
                <a:alpha val="40000"/>
              </a:srgbClr>
            </a:outerShdw>
          </a:effectLst>
        </p:spPr>
      </p:sp>
      <p:sp>
        <p:nvSpPr>
          <p:cNvPr id="4" name="Freeform 3">
            <a:extLst>
              <a:ext uri="{FF2B5EF4-FFF2-40B4-BE49-F238E27FC236}">
                <a16:creationId xmlns:a16="http://schemas.microsoft.com/office/drawing/2014/main" id="{72800397-7F23-7888-0F98-6F33A47843F7}"/>
              </a:ext>
            </a:extLst>
          </p:cNvPr>
          <p:cNvSpPr/>
          <p:nvPr/>
        </p:nvSpPr>
        <p:spPr>
          <a:xfrm>
            <a:off x="3410788" y="3602743"/>
            <a:ext cx="4267050" cy="2452811"/>
          </a:xfrm>
          <a:prstGeom prst="roundRect">
            <a:avLst>
              <a:gd name="adj" fmla="val 0"/>
            </a:avLst>
          </a:prstGeom>
          <a:blipFill>
            <a:blip r:embed="rId4"/>
            <a:stretch>
              <a:fillRect/>
            </a:stretch>
          </a:blipFill>
          <a:effectLst>
            <a:outerShdw blurRad="165100" dist="38100" dir="2700000" sx="102000" sy="102000" algn="ctr" rotWithShape="0">
              <a:srgbClr val="000000">
                <a:alpha val="40000"/>
              </a:srgbClr>
            </a:outerShdw>
          </a:effectLst>
        </p:spPr>
      </p:sp>
      <p:sp>
        <p:nvSpPr>
          <p:cNvPr id="3" name="Title 1">
            <a:extLst>
              <a:ext uri="{FF2B5EF4-FFF2-40B4-BE49-F238E27FC236}">
                <a16:creationId xmlns:a16="http://schemas.microsoft.com/office/drawing/2014/main" id="{57C255F5-F626-12B7-575A-F3F9D207E67A}"/>
              </a:ext>
            </a:extLst>
          </p:cNvPr>
          <p:cNvSpPr txBox="1">
            <a:spLocks/>
          </p:cNvSpPr>
          <p:nvPr/>
        </p:nvSpPr>
        <p:spPr>
          <a:xfrm>
            <a:off x="838200" y="982379"/>
            <a:ext cx="10515600" cy="45982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2800" b="1" i="0" u="none" strike="noStrike" cap="none">
                <a:solidFill>
                  <a:srgbClr val="000000"/>
                </a:solidFill>
                <a:latin typeface="Arial Black" panose="020B0604020202020204" pitchFamily="34" charset="0"/>
                <a:ea typeface="Arial"/>
                <a:cs typeface="Arial Black" panose="020B0604020202020204" pitchFamily="34" charset="0"/>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b="1" dirty="0">
                <a:latin typeface="Arial Black" panose="020B0604020202020204" pitchFamily="34" charset="0"/>
                <a:cs typeface="Arial Black" panose="020B0604020202020204" pitchFamily="34" charset="0"/>
              </a:rPr>
              <a:t>WHAT CAN THE LESSONS OF SEPTEMBER 11</a:t>
            </a:r>
            <a:r>
              <a:rPr lang="en-US" b="1" baseline="30000" dirty="0">
                <a:latin typeface="Arial Black" panose="020B0604020202020204" pitchFamily="34" charset="0"/>
                <a:cs typeface="Arial Black" panose="020B0604020202020204" pitchFamily="34" charset="0"/>
              </a:rPr>
              <a:t>TH</a:t>
            </a:r>
            <a:r>
              <a:rPr lang="en-US" b="1" dirty="0">
                <a:latin typeface="Arial Black" panose="020B0604020202020204" pitchFamily="34" charset="0"/>
                <a:cs typeface="Arial Black" panose="020B0604020202020204" pitchFamily="34" charset="0"/>
              </a:rPr>
              <a:t> TEACH US?</a:t>
            </a:r>
            <a:endParaRPr lang="en-US" dirty="0"/>
          </a:p>
        </p:txBody>
      </p:sp>
      <p:pic>
        <p:nvPicPr>
          <p:cNvPr id="9" name="Picture 8">
            <a:extLst>
              <a:ext uri="{FF2B5EF4-FFF2-40B4-BE49-F238E27FC236}">
                <a16:creationId xmlns:a16="http://schemas.microsoft.com/office/drawing/2014/main" id="{AEAD2B83-A793-621D-4F64-B7F715E04F80}"/>
              </a:ext>
            </a:extLst>
          </p:cNvPr>
          <p:cNvPicPr>
            <a:picLocks noChangeAspect="1"/>
          </p:cNvPicPr>
          <p:nvPr/>
        </p:nvPicPr>
        <p:blipFill rotWithShape="1">
          <a:blip r:embed="rId5"/>
          <a:srcRect l="2982" b="11751"/>
          <a:stretch/>
        </p:blipFill>
        <p:spPr>
          <a:xfrm>
            <a:off x="6538067" y="1605725"/>
            <a:ext cx="4701136" cy="2657807"/>
          </a:xfrm>
          <a:prstGeom prst="roundRect">
            <a:avLst>
              <a:gd name="adj" fmla="val 0"/>
            </a:avLst>
          </a:prstGeom>
          <a:effectLst>
            <a:outerShdw blurRad="165100" dist="38100" dir="2700000" sx="102000" sy="102000" algn="ctr" rotWithShape="0">
              <a:srgbClr val="000000">
                <a:alpha val="40000"/>
              </a:srgbClr>
            </a:outerShdw>
          </a:effectLst>
        </p:spPr>
      </p:pic>
    </p:spTree>
    <p:extLst>
      <p:ext uri="{BB962C8B-B14F-4D97-AF65-F5344CB8AC3E}">
        <p14:creationId xmlns:p14="http://schemas.microsoft.com/office/powerpoint/2010/main" val="14029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500"/>
                            </p:stCondLst>
                            <p:childTnLst>
                              <p:par>
                                <p:cTn id="11" presetID="42" presetClass="entr" presetSubtype="0" fill="hold" nodeType="afterEffect">
                                  <p:stCondLst>
                                    <p:cond delay="3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66A9EBB0-D852-7C5C-A36A-96779A321DCF}"/>
              </a:ext>
            </a:extLst>
          </p:cNvPr>
          <p:cNvSpPr/>
          <p:nvPr/>
        </p:nvSpPr>
        <p:spPr>
          <a:xfrm>
            <a:off x="838200" y="1690029"/>
            <a:ext cx="3999199" cy="2183949"/>
          </a:xfrm>
          <a:prstGeom prst="roundRect">
            <a:avLst>
              <a:gd name="adj" fmla="val 0"/>
            </a:avLst>
          </a:prstGeom>
          <a:blipFill>
            <a:blip r:embed="rId3"/>
            <a:stretch>
              <a:fillRect/>
            </a:stretch>
          </a:blipFill>
          <a:effectLst>
            <a:outerShdw blurRad="165100" dist="38100" dir="2700000" sx="102000" sy="102000" algn="ctr" rotWithShape="0">
              <a:srgbClr val="000000">
                <a:alpha val="40000"/>
              </a:srgbClr>
            </a:outerShdw>
          </a:effectLst>
        </p:spPr>
      </p:sp>
      <p:sp>
        <p:nvSpPr>
          <p:cNvPr id="2" name="Title 1">
            <a:extLst>
              <a:ext uri="{FF2B5EF4-FFF2-40B4-BE49-F238E27FC236}">
                <a16:creationId xmlns:a16="http://schemas.microsoft.com/office/drawing/2014/main" id="{07332208-8B60-9319-4970-4B7871CD5B2B}"/>
              </a:ext>
            </a:extLst>
          </p:cNvPr>
          <p:cNvSpPr>
            <a:spLocks noGrp="1"/>
          </p:cNvSpPr>
          <p:nvPr>
            <p:ph type="title"/>
          </p:nvPr>
        </p:nvSpPr>
        <p:spPr/>
        <p:txBody>
          <a:bodyPr/>
          <a:lstStyle/>
          <a:p>
            <a:pPr>
              <a:lnSpc>
                <a:spcPct val="90000"/>
              </a:lnSpc>
              <a:buClr>
                <a:schemeClr val="dk1"/>
              </a:buClr>
              <a:buSzPts val="1800"/>
            </a:pPr>
            <a:r>
              <a:rPr lang="en-US" sz="2800" b="1" dirty="0">
                <a:latin typeface="Arial Black" panose="020B0604020202020204" pitchFamily="34" charset="0"/>
                <a:cs typeface="Arial Black" panose="020B0604020202020204" pitchFamily="34" charset="0"/>
              </a:rPr>
              <a:t>WHAT KIND OF GOOD DEEDS CAN YOU DO?</a:t>
            </a:r>
          </a:p>
        </p:txBody>
      </p:sp>
      <p:sp>
        <p:nvSpPr>
          <p:cNvPr id="4" name="Google Shape;90;p2">
            <a:extLst>
              <a:ext uri="{FF2B5EF4-FFF2-40B4-BE49-F238E27FC236}">
                <a16:creationId xmlns:a16="http://schemas.microsoft.com/office/drawing/2014/main" id="{4C7C3D49-203C-B890-15FE-50AD4B6885F9}"/>
              </a:ext>
            </a:extLst>
          </p:cNvPr>
          <p:cNvSpPr txBox="1">
            <a:spLocks/>
          </p:cNvSpPr>
          <p:nvPr/>
        </p:nvSpPr>
        <p:spPr>
          <a:xfrm>
            <a:off x="3880441" y="5746101"/>
            <a:ext cx="3999200"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SCHOOL</a:t>
            </a:r>
          </a:p>
        </p:txBody>
      </p:sp>
      <p:sp>
        <p:nvSpPr>
          <p:cNvPr id="5" name="Google Shape;90;p2">
            <a:extLst>
              <a:ext uri="{FF2B5EF4-FFF2-40B4-BE49-F238E27FC236}">
                <a16:creationId xmlns:a16="http://schemas.microsoft.com/office/drawing/2014/main" id="{FB79FE85-7FD3-B494-A1BD-E891EB8F91BD}"/>
              </a:ext>
            </a:extLst>
          </p:cNvPr>
          <p:cNvSpPr txBox="1">
            <a:spLocks/>
          </p:cNvSpPr>
          <p:nvPr/>
        </p:nvSpPr>
        <p:spPr>
          <a:xfrm>
            <a:off x="7501474" y="3827657"/>
            <a:ext cx="3852325"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COMMUNITY</a:t>
            </a:r>
          </a:p>
        </p:txBody>
      </p:sp>
      <p:sp>
        <p:nvSpPr>
          <p:cNvPr id="6" name="Google Shape;90;p2">
            <a:extLst>
              <a:ext uri="{FF2B5EF4-FFF2-40B4-BE49-F238E27FC236}">
                <a16:creationId xmlns:a16="http://schemas.microsoft.com/office/drawing/2014/main" id="{4B8EDEDA-4A71-4158-EF51-27364F1D12C7}"/>
              </a:ext>
            </a:extLst>
          </p:cNvPr>
          <p:cNvSpPr txBox="1">
            <a:spLocks/>
          </p:cNvSpPr>
          <p:nvPr/>
        </p:nvSpPr>
        <p:spPr>
          <a:xfrm>
            <a:off x="838201" y="3869987"/>
            <a:ext cx="3852324"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HOME</a:t>
            </a:r>
          </a:p>
        </p:txBody>
      </p:sp>
      <p:sp>
        <p:nvSpPr>
          <p:cNvPr id="9" name="Freeform 4">
            <a:extLst>
              <a:ext uri="{FF2B5EF4-FFF2-40B4-BE49-F238E27FC236}">
                <a16:creationId xmlns:a16="http://schemas.microsoft.com/office/drawing/2014/main" id="{430A53EA-E9C1-2EC9-A6B4-DF4F7FE31D5C}"/>
              </a:ext>
            </a:extLst>
          </p:cNvPr>
          <p:cNvSpPr/>
          <p:nvPr/>
        </p:nvSpPr>
        <p:spPr>
          <a:xfrm>
            <a:off x="7339226" y="1555376"/>
            <a:ext cx="4014573" cy="2256721"/>
          </a:xfrm>
          <a:prstGeom prst="roundRect">
            <a:avLst>
              <a:gd name="adj" fmla="val 0"/>
            </a:avLst>
          </a:prstGeom>
          <a:blipFill>
            <a:blip r:embed="rId4"/>
            <a:stretch>
              <a:fillRect/>
            </a:stretch>
          </a:blipFill>
          <a:effectLst>
            <a:outerShdw blurRad="165100" dist="38100" dir="2700000" sx="102000" sy="102000" algn="ctr" rotWithShape="0">
              <a:srgbClr val="000000">
                <a:alpha val="40000"/>
              </a:srgbClr>
            </a:outerShdw>
          </a:effectLst>
        </p:spPr>
      </p:sp>
      <p:sp>
        <p:nvSpPr>
          <p:cNvPr id="7" name="Freeform 4">
            <a:extLst>
              <a:ext uri="{FF2B5EF4-FFF2-40B4-BE49-F238E27FC236}">
                <a16:creationId xmlns:a16="http://schemas.microsoft.com/office/drawing/2014/main" id="{1701944F-DF6D-7C95-3CC1-9B693CD51AC3}"/>
              </a:ext>
            </a:extLst>
          </p:cNvPr>
          <p:cNvSpPr/>
          <p:nvPr/>
        </p:nvSpPr>
        <p:spPr>
          <a:xfrm>
            <a:off x="3796097" y="3403197"/>
            <a:ext cx="4167887" cy="2342904"/>
          </a:xfrm>
          <a:prstGeom prst="roundRect">
            <a:avLst>
              <a:gd name="adj" fmla="val 0"/>
            </a:avLst>
          </a:prstGeom>
          <a:blipFill>
            <a:blip r:embed="rId5"/>
            <a:stretch>
              <a:fillRect/>
            </a:stretch>
          </a:blipFill>
          <a:effectLst>
            <a:outerShdw blurRad="165100" dist="38100" dir="2700000" sx="102000" sy="102000" algn="ctr" rotWithShape="0">
              <a:srgbClr val="000000">
                <a:alpha val="40000"/>
              </a:srgbClr>
            </a:outerShdw>
          </a:effectLst>
        </p:spPr>
      </p:sp>
    </p:spTree>
    <p:extLst>
      <p:ext uri="{BB962C8B-B14F-4D97-AF65-F5344CB8AC3E}">
        <p14:creationId xmlns:p14="http://schemas.microsoft.com/office/powerpoint/2010/main" val="113852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4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900"/>
                                        <p:tgtEl>
                                          <p:spTgt spid="5"/>
                                        </p:tgtEl>
                                      </p:cBhvr>
                                    </p:animEffect>
                                    <p:anim calcmode="lin" valueType="num">
                                      <p:cBhvr>
                                        <p:cTn id="13" dur="1900" fill="hold"/>
                                        <p:tgtEl>
                                          <p:spTgt spid="5"/>
                                        </p:tgtEl>
                                        <p:attrNameLst>
                                          <p:attrName>ppt_x</p:attrName>
                                        </p:attrNameLst>
                                      </p:cBhvr>
                                      <p:tavLst>
                                        <p:tav tm="0">
                                          <p:val>
                                            <p:strVal val="#ppt_x"/>
                                          </p:val>
                                        </p:tav>
                                        <p:tav tm="100000">
                                          <p:val>
                                            <p:strVal val="#ppt_x"/>
                                          </p:val>
                                        </p:tav>
                                      </p:tavLst>
                                    </p:anim>
                                    <p:anim calcmode="lin" valueType="num">
                                      <p:cBhvr>
                                        <p:cTn id="14" dur="19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900"/>
                            </p:stCondLst>
                            <p:childTnLst>
                              <p:par>
                                <p:cTn id="16" presetID="42" presetClass="entr" presetSubtype="0" fill="hold" nodeType="afterEffect">
                                  <p:stCondLst>
                                    <p:cond delay="5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1900"/>
                            </p:stCondLst>
                            <p:childTnLst>
                              <p:par>
                                <p:cTn id="22" presetID="42" presetClass="entr" presetSubtype="0" fill="hold" nodeType="afterEffect">
                                  <p:stCondLst>
                                    <p:cond delay="7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E0E4-6A7A-62F7-1080-22ACE6638918}"/>
              </a:ext>
            </a:extLst>
          </p:cNvPr>
          <p:cNvSpPr>
            <a:spLocks noGrp="1"/>
          </p:cNvSpPr>
          <p:nvPr>
            <p:ph type="title"/>
          </p:nvPr>
        </p:nvSpPr>
        <p:spPr>
          <a:xfrm>
            <a:off x="838200" y="982379"/>
            <a:ext cx="10515600" cy="459823"/>
          </a:xfrm>
        </p:spPr>
        <p:txBody>
          <a:bodyPr>
            <a:noAutofit/>
          </a:bodyPr>
          <a:lstStyle/>
          <a:p>
            <a:r>
              <a:rPr lang="en-US" b="1" dirty="0">
                <a:latin typeface="Arial Black" panose="020B0604020202020204" pitchFamily="34" charset="0"/>
                <a:cs typeface="Arial Black" panose="020B0604020202020204" pitchFamily="34" charset="0"/>
              </a:rPr>
              <a:t>ANY GOOD DEED COUNTS! </a:t>
            </a:r>
            <a:br>
              <a:rPr lang="en-US" b="1" dirty="0">
                <a:latin typeface="Arial Black" panose="020B0604020202020204" pitchFamily="34" charset="0"/>
                <a:cs typeface="Arial Black" panose="020B0604020202020204" pitchFamily="34" charset="0"/>
              </a:rPr>
            </a:br>
            <a:r>
              <a:rPr lang="en-US" b="1" dirty="0">
                <a:latin typeface="Arial Black" panose="020B0604020202020204" pitchFamily="34" charset="0"/>
                <a:cs typeface="Arial Black" panose="020B0604020202020204" pitchFamily="34" charset="0"/>
              </a:rPr>
              <a:t>EVERYONE CAN DO A GOOD DEED!</a:t>
            </a:r>
          </a:p>
        </p:txBody>
      </p:sp>
      <p:pic>
        <p:nvPicPr>
          <p:cNvPr id="6" name="Picture 5">
            <a:extLst>
              <a:ext uri="{FF2B5EF4-FFF2-40B4-BE49-F238E27FC236}">
                <a16:creationId xmlns:a16="http://schemas.microsoft.com/office/drawing/2014/main" id="{73A9E5DB-6F7D-0577-D82A-A90365E8C557}"/>
              </a:ext>
            </a:extLst>
          </p:cNvPr>
          <p:cNvPicPr>
            <a:picLocks noChangeAspect="1"/>
          </p:cNvPicPr>
          <p:nvPr/>
        </p:nvPicPr>
        <p:blipFill>
          <a:blip r:embed="rId3"/>
          <a:stretch>
            <a:fillRect/>
          </a:stretch>
        </p:blipFill>
        <p:spPr>
          <a:xfrm>
            <a:off x="3866421" y="1843082"/>
            <a:ext cx="4459158" cy="3141925"/>
          </a:xfrm>
          <a:prstGeom prst="rect">
            <a:avLst/>
          </a:prstGeom>
          <a:effectLst>
            <a:outerShdw blurRad="165100" dist="38100" dir="2700000" sx="102000" sy="102000" algn="ctr" rotWithShape="0">
              <a:srgbClr val="000000">
                <a:alpha val="40000"/>
              </a:srgbClr>
            </a:outerShdw>
          </a:effectLst>
        </p:spPr>
      </p:pic>
      <p:sp>
        <p:nvSpPr>
          <p:cNvPr id="8" name="TextBox 7">
            <a:extLst>
              <a:ext uri="{FF2B5EF4-FFF2-40B4-BE49-F238E27FC236}">
                <a16:creationId xmlns:a16="http://schemas.microsoft.com/office/drawing/2014/main" id="{3D0524F9-B246-8425-D680-DF0C5CF14765}"/>
              </a:ext>
            </a:extLst>
          </p:cNvPr>
          <p:cNvSpPr txBox="1"/>
          <p:nvPr/>
        </p:nvSpPr>
        <p:spPr>
          <a:xfrm>
            <a:off x="2413000" y="5290846"/>
            <a:ext cx="7416800" cy="584775"/>
          </a:xfrm>
          <a:prstGeom prst="rect">
            <a:avLst/>
          </a:prstGeom>
          <a:noFill/>
        </p:spPr>
        <p:txBody>
          <a:bodyPr wrap="square" rtlCol="0">
            <a:spAutoFit/>
          </a:bodyPr>
          <a:lstStyle/>
          <a:p>
            <a:pPr algn="ctr"/>
            <a:r>
              <a:rPr lang="en-US" sz="1800" b="1" dirty="0">
                <a:solidFill>
                  <a:schemeClr val="tx1"/>
                </a:solidFill>
                <a:latin typeface="Arial Black" panose="020B0604020202020204" pitchFamily="34" charset="0"/>
                <a:cs typeface="Arial Black" panose="020B0604020202020204" pitchFamily="34" charset="0"/>
              </a:rPr>
              <a:t>WATCH THE VIDEO</a:t>
            </a:r>
            <a:endParaRPr lang="en-US" sz="1800" b="1" u="none" strike="noStrike" dirty="0">
              <a:solidFill>
                <a:schemeClr val="tx1"/>
              </a:solidFill>
              <a:effectLst/>
              <a:latin typeface="Arial Black" panose="020B0604020202020204" pitchFamily="34" charset="0"/>
              <a:cs typeface="Arial Black" panose="020B0604020202020204" pitchFamily="34" charset="0"/>
            </a:endParaRPr>
          </a:p>
          <a:p>
            <a:pPr algn="ctr"/>
            <a:r>
              <a:rPr lang="en-US" dirty="0">
                <a:solidFill>
                  <a:srgbClr val="0070C0"/>
                </a:solidFill>
                <a:latin typeface="Arial" panose="020B0604020202020204" pitchFamily="34" charset="0"/>
                <a:cs typeface="Arial" panose="020B0604020202020204" pitchFamily="34" charset="0"/>
              </a:rPr>
              <a:t>https://</a:t>
            </a:r>
            <a:r>
              <a:rPr lang="en-US" dirty="0" err="1">
                <a:solidFill>
                  <a:srgbClr val="0070C0"/>
                </a:solidFill>
                <a:latin typeface="Arial" panose="020B0604020202020204" pitchFamily="34" charset="0"/>
                <a:cs typeface="Arial" panose="020B0604020202020204" pitchFamily="34" charset="0"/>
              </a:rPr>
              <a:t>www.youtube.com</a:t>
            </a:r>
            <a:r>
              <a:rPr lang="en-US" dirty="0">
                <a:solidFill>
                  <a:srgbClr val="0070C0"/>
                </a:solidFill>
                <a:latin typeface="Arial" panose="020B0604020202020204" pitchFamily="34" charset="0"/>
                <a:cs typeface="Arial" panose="020B0604020202020204" pitchFamily="34" charset="0"/>
              </a:rPr>
              <a:t>/</a:t>
            </a:r>
            <a:r>
              <a:rPr lang="en-US" dirty="0" err="1">
                <a:solidFill>
                  <a:srgbClr val="0070C0"/>
                </a:solidFill>
                <a:latin typeface="Arial" panose="020B0604020202020204" pitchFamily="34" charset="0"/>
                <a:cs typeface="Arial" panose="020B0604020202020204" pitchFamily="34" charset="0"/>
              </a:rPr>
              <a:t>watch?v</a:t>
            </a:r>
            <a:r>
              <a:rPr lang="en-US" dirty="0">
                <a:solidFill>
                  <a:srgbClr val="0070C0"/>
                </a:solidFill>
                <a:latin typeface="Arial" panose="020B0604020202020204" pitchFamily="34" charset="0"/>
                <a:cs typeface="Arial" panose="020B0604020202020204" pitchFamily="34" charset="0"/>
              </a:rPr>
              <a:t>=gHc901z_w4o</a:t>
            </a:r>
          </a:p>
        </p:txBody>
      </p:sp>
    </p:spTree>
    <p:extLst>
      <p:ext uri="{BB962C8B-B14F-4D97-AF65-F5344CB8AC3E}">
        <p14:creationId xmlns:p14="http://schemas.microsoft.com/office/powerpoint/2010/main" val="205032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089D17B-68B7-22CA-927A-0AD5C4CEB2EB}"/>
              </a:ext>
            </a:extLst>
          </p:cNvPr>
          <p:cNvPicPr>
            <a:picLocks noChangeAspect="1"/>
          </p:cNvPicPr>
          <p:nvPr/>
        </p:nvPicPr>
        <p:blipFill>
          <a:blip r:embed="rId3"/>
          <a:stretch>
            <a:fillRect/>
          </a:stretch>
        </p:blipFill>
        <p:spPr>
          <a:xfrm>
            <a:off x="9481242" y="2038999"/>
            <a:ext cx="1930401" cy="1930401"/>
          </a:xfrm>
          <a:prstGeom prst="rect">
            <a:avLst/>
          </a:prstGeom>
          <a:effectLst>
            <a:outerShdw blurRad="165100" dist="38100" dir="2700000" sx="102000" sy="102000" algn="ctr" rotWithShape="0">
              <a:srgbClr val="000000">
                <a:alpha val="40000"/>
              </a:srgbClr>
            </a:outerShdw>
          </a:effectLst>
        </p:spPr>
      </p:pic>
      <p:pic>
        <p:nvPicPr>
          <p:cNvPr id="32" name="Picture 31">
            <a:extLst>
              <a:ext uri="{FF2B5EF4-FFF2-40B4-BE49-F238E27FC236}">
                <a16:creationId xmlns:a16="http://schemas.microsoft.com/office/drawing/2014/main" id="{4F71722B-4AD0-3486-DA28-70ADE65F3BBA}"/>
              </a:ext>
            </a:extLst>
          </p:cNvPr>
          <p:cNvPicPr>
            <a:picLocks noChangeAspect="1"/>
          </p:cNvPicPr>
          <p:nvPr/>
        </p:nvPicPr>
        <p:blipFill>
          <a:blip r:embed="rId4"/>
          <a:stretch>
            <a:fillRect/>
          </a:stretch>
        </p:blipFill>
        <p:spPr>
          <a:xfrm>
            <a:off x="7315200" y="2047866"/>
            <a:ext cx="1937443" cy="1937443"/>
          </a:xfrm>
          <a:prstGeom prst="rect">
            <a:avLst/>
          </a:prstGeom>
          <a:effectLst>
            <a:outerShdw blurRad="165100" dist="38100" dir="2700000" sx="102000" sy="102000" algn="ctr" rotWithShape="0">
              <a:srgbClr val="000000">
                <a:alpha val="40000"/>
              </a:srgbClr>
            </a:outerShdw>
          </a:effectLst>
        </p:spPr>
      </p:pic>
      <p:pic>
        <p:nvPicPr>
          <p:cNvPr id="30" name="Picture 29">
            <a:extLst>
              <a:ext uri="{FF2B5EF4-FFF2-40B4-BE49-F238E27FC236}">
                <a16:creationId xmlns:a16="http://schemas.microsoft.com/office/drawing/2014/main" id="{734AD4E0-85AE-7606-8A1D-3B52BC0CB981}"/>
              </a:ext>
            </a:extLst>
          </p:cNvPr>
          <p:cNvPicPr>
            <a:picLocks noChangeAspect="1"/>
          </p:cNvPicPr>
          <p:nvPr/>
        </p:nvPicPr>
        <p:blipFill>
          <a:blip r:embed="rId5"/>
          <a:stretch>
            <a:fillRect/>
          </a:stretch>
        </p:blipFill>
        <p:spPr>
          <a:xfrm>
            <a:off x="5139978" y="2047866"/>
            <a:ext cx="1937443" cy="1937443"/>
          </a:xfrm>
          <a:prstGeom prst="rect">
            <a:avLst/>
          </a:prstGeom>
          <a:effectLst>
            <a:outerShdw blurRad="165100" dist="38100" dir="2700000" sx="102000" sy="102000" algn="ctr" rotWithShape="0">
              <a:srgbClr val="000000">
                <a:alpha val="40000"/>
              </a:srgbClr>
            </a:outerShdw>
          </a:effectLst>
        </p:spPr>
      </p:pic>
      <p:pic>
        <p:nvPicPr>
          <p:cNvPr id="25" name="Picture 24">
            <a:extLst>
              <a:ext uri="{FF2B5EF4-FFF2-40B4-BE49-F238E27FC236}">
                <a16:creationId xmlns:a16="http://schemas.microsoft.com/office/drawing/2014/main" id="{D1FDE5EA-CBB9-DC82-E4E8-912199A01B87}"/>
              </a:ext>
            </a:extLst>
          </p:cNvPr>
          <p:cNvPicPr>
            <a:picLocks noChangeAspect="1"/>
          </p:cNvPicPr>
          <p:nvPr/>
        </p:nvPicPr>
        <p:blipFill>
          <a:blip r:embed="rId6"/>
          <a:stretch>
            <a:fillRect/>
          </a:stretch>
        </p:blipFill>
        <p:spPr>
          <a:xfrm>
            <a:off x="2997200" y="2038999"/>
            <a:ext cx="1930401" cy="1930401"/>
          </a:xfrm>
          <a:prstGeom prst="rect">
            <a:avLst/>
          </a:prstGeom>
          <a:effectLst>
            <a:outerShdw blurRad="165100" dist="38100" dir="2700000" sx="102000" sy="102000" algn="ctr" rotWithShape="0">
              <a:srgbClr val="000000">
                <a:alpha val="40000"/>
              </a:srgbClr>
            </a:outerShdw>
          </a:effectLst>
        </p:spPr>
      </p:pic>
      <p:pic>
        <p:nvPicPr>
          <p:cNvPr id="26" name="Picture 25">
            <a:extLst>
              <a:ext uri="{FF2B5EF4-FFF2-40B4-BE49-F238E27FC236}">
                <a16:creationId xmlns:a16="http://schemas.microsoft.com/office/drawing/2014/main" id="{609A48CE-44E5-B282-6E16-D247594E7890}"/>
              </a:ext>
            </a:extLst>
          </p:cNvPr>
          <p:cNvPicPr>
            <a:picLocks noChangeAspect="1"/>
          </p:cNvPicPr>
          <p:nvPr/>
        </p:nvPicPr>
        <p:blipFill>
          <a:blip r:embed="rId7"/>
          <a:stretch>
            <a:fillRect/>
          </a:stretch>
        </p:blipFill>
        <p:spPr>
          <a:xfrm>
            <a:off x="838200" y="2038999"/>
            <a:ext cx="1930401" cy="1934381"/>
          </a:xfrm>
          <a:prstGeom prst="rect">
            <a:avLst/>
          </a:prstGeom>
          <a:effectLst>
            <a:outerShdw blurRad="165100" dist="38100" dir="2700000" sx="102000" sy="102000" algn="ctr" rotWithShape="0">
              <a:srgbClr val="000000">
                <a:alpha val="40000"/>
              </a:srgbClr>
            </a:outerShdw>
          </a:effectLst>
        </p:spPr>
      </p:pic>
      <p:sp>
        <p:nvSpPr>
          <p:cNvPr id="10" name="TextBox 9">
            <a:extLst>
              <a:ext uri="{FF2B5EF4-FFF2-40B4-BE49-F238E27FC236}">
                <a16:creationId xmlns:a16="http://schemas.microsoft.com/office/drawing/2014/main" id="{083D1060-B509-15AA-9C3D-AC3687E5DB13}"/>
              </a:ext>
            </a:extLst>
          </p:cNvPr>
          <p:cNvSpPr txBox="1"/>
          <p:nvPr/>
        </p:nvSpPr>
        <p:spPr>
          <a:xfrm>
            <a:off x="838200" y="4046246"/>
            <a:ext cx="2026920" cy="1077218"/>
          </a:xfrm>
          <a:prstGeom prst="rect">
            <a:avLst/>
          </a:prstGeom>
          <a:noFill/>
        </p:spPr>
        <p:txBody>
          <a:bodyPr wrap="square" lIns="0" tIns="0" rIns="0" bIns="0" rtlCol="0">
            <a:spAutoFit/>
          </a:bodyPr>
          <a:lstStyle/>
          <a:p>
            <a:r>
              <a:rPr lang="en-US" sz="1000" b="1" u="none" strike="noStrike" dirty="0">
                <a:solidFill>
                  <a:schemeClr val="tx1"/>
                </a:solidFill>
                <a:effectLst/>
                <a:latin typeface="Arial Black" panose="020B0604020202020204" pitchFamily="34" charset="0"/>
                <a:cs typeface="Arial Black" panose="020B0604020202020204" pitchFamily="34" charset="0"/>
              </a:rPr>
              <a:t>CAIT LEAVEY</a:t>
            </a:r>
            <a:endParaRPr lang="en-US" sz="1000" dirty="0">
              <a:solidFill>
                <a:schemeClr val="tx1"/>
              </a:solidFill>
              <a:latin typeface="Arial" panose="020B0604020202020204" pitchFamily="34" charset="0"/>
              <a:cs typeface="Arial" panose="020B0604020202020204" pitchFamily="34" charset="0"/>
            </a:endParaRPr>
          </a:p>
          <a:p>
            <a:r>
              <a:rPr lang="en-US" sz="1000" u="none" strike="noStrike" dirty="0">
                <a:solidFill>
                  <a:schemeClr val="tx1"/>
                </a:solidFill>
                <a:effectLst/>
                <a:latin typeface="Arial" panose="020B0604020202020204" pitchFamily="34" charset="0"/>
                <a:cs typeface="Arial" panose="020B0604020202020204" pitchFamily="34" charset="0"/>
              </a:rPr>
              <a:t>Cait lost her father, FDNY Lt. Joseph Leavey in the attack. She was just </a:t>
            </a:r>
            <a:r>
              <a:rPr lang="en-US" sz="1000" dirty="0">
                <a:solidFill>
                  <a:schemeClr val="tx1"/>
                </a:solidFill>
                <a:latin typeface="Arial" panose="020B0604020202020204" pitchFamily="34" charset="0"/>
                <a:cs typeface="Arial" panose="020B0604020202020204" pitchFamily="34" charset="0"/>
              </a:rPr>
              <a:t>10-years-old at the time. She found the tools to heal, at America’s Camp, organized for children who lost someone that day.</a:t>
            </a:r>
          </a:p>
        </p:txBody>
      </p:sp>
      <p:sp>
        <p:nvSpPr>
          <p:cNvPr id="14" name="TextBox 13">
            <a:extLst>
              <a:ext uri="{FF2B5EF4-FFF2-40B4-BE49-F238E27FC236}">
                <a16:creationId xmlns:a16="http://schemas.microsoft.com/office/drawing/2014/main" id="{FFDE9BDC-8D5B-57C7-4064-210BA687CCC7}"/>
              </a:ext>
            </a:extLst>
          </p:cNvPr>
          <p:cNvSpPr txBox="1"/>
          <p:nvPr/>
        </p:nvSpPr>
        <p:spPr>
          <a:xfrm>
            <a:off x="2997200" y="4046246"/>
            <a:ext cx="1930401" cy="938719"/>
          </a:xfrm>
          <a:prstGeom prst="rect">
            <a:avLst/>
          </a:prstGeom>
          <a:noFill/>
        </p:spPr>
        <p:txBody>
          <a:bodyPr wrap="square" lIns="0" tIns="0" rIns="0" bIns="0" rtlCol="0">
            <a:spAutoFit/>
          </a:bodyPr>
          <a:lstStyle/>
          <a:p>
            <a:r>
              <a:rPr lang="en-US" sz="1100" b="1" u="none" strike="noStrike" dirty="0">
                <a:solidFill>
                  <a:schemeClr val="tx1"/>
                </a:solidFill>
                <a:effectLst/>
                <a:latin typeface="Arial Black" panose="020B0604020202020204" pitchFamily="34" charset="0"/>
                <a:cs typeface="Arial Black" panose="020B0604020202020204" pitchFamily="34" charset="0"/>
              </a:rPr>
              <a:t>SCOTT STRAUSS</a:t>
            </a:r>
          </a:p>
          <a:p>
            <a:r>
              <a:rPr lang="en-US" sz="1000" dirty="0">
                <a:solidFill>
                  <a:schemeClr val="tx1"/>
                </a:solidFill>
                <a:latin typeface="Arial" panose="020B0604020202020204" pitchFamily="34" charset="0"/>
                <a:cs typeface="Arial" panose="020B0604020202020204" pitchFamily="34" charset="0"/>
              </a:rPr>
              <a:t>A detective with the Emergency Service Unit of the NYPD, Scott and his team rescued many, including Will </a:t>
            </a:r>
            <a:r>
              <a:rPr lang="en-US" sz="1000" dirty="0" err="1">
                <a:solidFill>
                  <a:schemeClr val="tx1"/>
                </a:solidFill>
                <a:latin typeface="Arial" panose="020B0604020202020204" pitchFamily="34" charset="0"/>
                <a:cs typeface="Arial" panose="020B0604020202020204" pitchFamily="34" charset="0"/>
              </a:rPr>
              <a:t>Jimeno</a:t>
            </a:r>
            <a:r>
              <a:rPr lang="en-US" sz="1000" dirty="0">
                <a:solidFill>
                  <a:schemeClr val="tx1"/>
                </a:solidFill>
                <a:latin typeface="Arial" panose="020B0604020202020204" pitchFamily="34" charset="0"/>
                <a:cs typeface="Arial" panose="020B0604020202020204" pitchFamily="34" charset="0"/>
              </a:rPr>
              <a:t>. Will’s partner John McLoughlin</a:t>
            </a:r>
          </a:p>
        </p:txBody>
      </p:sp>
      <p:sp>
        <p:nvSpPr>
          <p:cNvPr id="16" name="TextBox 15">
            <a:extLst>
              <a:ext uri="{FF2B5EF4-FFF2-40B4-BE49-F238E27FC236}">
                <a16:creationId xmlns:a16="http://schemas.microsoft.com/office/drawing/2014/main" id="{C84A8A96-7943-20B9-1BE0-3705214BC122}"/>
              </a:ext>
            </a:extLst>
          </p:cNvPr>
          <p:cNvSpPr txBox="1"/>
          <p:nvPr/>
        </p:nvSpPr>
        <p:spPr>
          <a:xfrm>
            <a:off x="5168900" y="4046246"/>
            <a:ext cx="1930401" cy="784830"/>
          </a:xfrm>
          <a:prstGeom prst="rect">
            <a:avLst/>
          </a:prstGeom>
          <a:noFill/>
        </p:spPr>
        <p:txBody>
          <a:bodyPr wrap="square" lIns="0" tIns="0" rIns="0" bIns="0" rtlCol="0">
            <a:spAutoFit/>
          </a:bodyPr>
          <a:lstStyle/>
          <a:p>
            <a:r>
              <a:rPr lang="en-US" sz="1100" b="1" u="none" strike="noStrike" dirty="0">
                <a:solidFill>
                  <a:schemeClr val="tx1"/>
                </a:solidFill>
                <a:effectLst/>
                <a:latin typeface="Arial Black" panose="020B0604020202020204" pitchFamily="34" charset="0"/>
                <a:cs typeface="Arial Black" panose="020B0604020202020204" pitchFamily="34" charset="0"/>
              </a:rPr>
              <a:t>MARY TOBIN</a:t>
            </a:r>
          </a:p>
          <a:p>
            <a:r>
              <a:rPr lang="en-US" sz="1000" dirty="0">
                <a:solidFill>
                  <a:schemeClr val="tx1"/>
                </a:solidFill>
                <a:latin typeface="Arial" panose="020B0604020202020204" pitchFamily="34" charset="0"/>
                <a:cs typeface="Arial" panose="020B0604020202020204" pitchFamily="34" charset="0"/>
              </a:rPr>
              <a:t>Mary was training in the U.S. Military Academy at West Point on 9/11. The attack changed the trajectory of her career.</a:t>
            </a:r>
          </a:p>
        </p:txBody>
      </p:sp>
      <p:sp>
        <p:nvSpPr>
          <p:cNvPr id="18" name="TextBox 17">
            <a:extLst>
              <a:ext uri="{FF2B5EF4-FFF2-40B4-BE49-F238E27FC236}">
                <a16:creationId xmlns:a16="http://schemas.microsoft.com/office/drawing/2014/main" id="{89718C84-FB67-7A42-31B1-639AA2169B7F}"/>
              </a:ext>
            </a:extLst>
          </p:cNvPr>
          <p:cNvSpPr txBox="1"/>
          <p:nvPr/>
        </p:nvSpPr>
        <p:spPr>
          <a:xfrm>
            <a:off x="7315200" y="4046246"/>
            <a:ext cx="1930401" cy="938719"/>
          </a:xfrm>
          <a:prstGeom prst="rect">
            <a:avLst/>
          </a:prstGeom>
          <a:noFill/>
        </p:spPr>
        <p:txBody>
          <a:bodyPr wrap="square" lIns="0" tIns="0" rIns="0" bIns="0" rtlCol="0">
            <a:spAutoFit/>
          </a:bodyPr>
          <a:lstStyle/>
          <a:p>
            <a:r>
              <a:rPr lang="en-US" sz="1100" b="1" u="none" strike="noStrike" dirty="0">
                <a:solidFill>
                  <a:schemeClr val="tx1"/>
                </a:solidFill>
                <a:effectLst/>
                <a:latin typeface="Arial Black" panose="020B0604020202020204" pitchFamily="34" charset="0"/>
                <a:cs typeface="Arial Black" panose="020B0604020202020204" pitchFamily="34" charset="0"/>
              </a:rPr>
              <a:t>DAVID LIM</a:t>
            </a:r>
          </a:p>
          <a:p>
            <a:r>
              <a:rPr lang="en-US" sz="1000" dirty="0">
                <a:solidFill>
                  <a:schemeClr val="tx1"/>
                </a:solidFill>
                <a:latin typeface="Arial" panose="020B0604020202020204" pitchFamily="34" charset="0"/>
                <a:cs typeface="Arial" panose="020B0604020202020204" pitchFamily="34" charset="0"/>
              </a:rPr>
              <a:t>David Lim was a member of the New York and New Jersey Police Departments. He lost his K-9 partner, Sirius when the South Tower collapsed. </a:t>
            </a:r>
          </a:p>
        </p:txBody>
      </p:sp>
      <p:sp>
        <p:nvSpPr>
          <p:cNvPr id="20" name="TextBox 19">
            <a:extLst>
              <a:ext uri="{FF2B5EF4-FFF2-40B4-BE49-F238E27FC236}">
                <a16:creationId xmlns:a16="http://schemas.microsoft.com/office/drawing/2014/main" id="{BE2D41D0-8848-3A22-BADB-B046169F7B7D}"/>
              </a:ext>
            </a:extLst>
          </p:cNvPr>
          <p:cNvSpPr txBox="1"/>
          <p:nvPr/>
        </p:nvSpPr>
        <p:spPr>
          <a:xfrm>
            <a:off x="9474200" y="4046246"/>
            <a:ext cx="1937443" cy="938719"/>
          </a:xfrm>
          <a:prstGeom prst="rect">
            <a:avLst/>
          </a:prstGeom>
          <a:noFill/>
        </p:spPr>
        <p:txBody>
          <a:bodyPr wrap="square" lIns="0" tIns="0" rIns="0" bIns="0" rtlCol="0">
            <a:spAutoFit/>
          </a:bodyPr>
          <a:lstStyle/>
          <a:p>
            <a:r>
              <a:rPr lang="en-US" sz="1100" b="1" u="none" strike="noStrike" dirty="0">
                <a:solidFill>
                  <a:schemeClr val="tx1"/>
                </a:solidFill>
                <a:effectLst/>
                <a:latin typeface="Arial Black" panose="020B0604020202020204" pitchFamily="34" charset="0"/>
                <a:cs typeface="Arial Black" panose="020B0604020202020204" pitchFamily="34" charset="0"/>
              </a:rPr>
              <a:t>GEORGE MARTIN</a:t>
            </a:r>
          </a:p>
          <a:p>
            <a:r>
              <a:rPr lang="en-US" sz="1000" dirty="0">
                <a:solidFill>
                  <a:schemeClr val="tx1"/>
                </a:solidFill>
                <a:latin typeface="Arial" panose="020B0604020202020204" pitchFamily="34" charset="0"/>
                <a:cs typeface="Arial" panose="020B0604020202020204" pitchFamily="34" charset="0"/>
              </a:rPr>
              <a:t>Former defensive end on the New York Giants, George founded: Journey for 9/11, a project to raise funds for ailing 9/11 rescue and recovery workers.</a:t>
            </a:r>
          </a:p>
        </p:txBody>
      </p:sp>
      <p:sp>
        <p:nvSpPr>
          <p:cNvPr id="22" name="TextBox 21">
            <a:extLst>
              <a:ext uri="{FF2B5EF4-FFF2-40B4-BE49-F238E27FC236}">
                <a16:creationId xmlns:a16="http://schemas.microsoft.com/office/drawing/2014/main" id="{3CA1EBE5-EED9-BC56-8F3B-CA7A5F7A3A42}"/>
              </a:ext>
            </a:extLst>
          </p:cNvPr>
          <p:cNvSpPr txBox="1"/>
          <p:nvPr/>
        </p:nvSpPr>
        <p:spPr>
          <a:xfrm>
            <a:off x="1524000" y="5290846"/>
            <a:ext cx="9194800" cy="584775"/>
          </a:xfrm>
          <a:prstGeom prst="rect">
            <a:avLst/>
          </a:prstGeom>
          <a:noFill/>
        </p:spPr>
        <p:txBody>
          <a:bodyPr wrap="square" rtlCol="0">
            <a:spAutoFit/>
          </a:bodyPr>
          <a:lstStyle/>
          <a:p>
            <a:pPr algn="ctr"/>
            <a:r>
              <a:rPr lang="en-US" sz="1800" b="1" dirty="0">
                <a:solidFill>
                  <a:schemeClr val="tx1"/>
                </a:solidFill>
                <a:latin typeface="Arial Black" panose="020B0604020202020204" pitchFamily="34" charset="0"/>
                <a:cs typeface="Arial Black" panose="020B0604020202020204" pitchFamily="34" charset="0"/>
              </a:rPr>
              <a:t>LEARN MORE ABOUT ALL 22 OF THE 9/11 DAY AMBASSADORS</a:t>
            </a:r>
            <a:endParaRPr lang="en-US" sz="1800" b="1" u="none" strike="noStrike" dirty="0">
              <a:solidFill>
                <a:schemeClr val="tx1"/>
              </a:solidFill>
              <a:effectLst/>
              <a:latin typeface="Arial Black" panose="020B0604020202020204" pitchFamily="34" charset="0"/>
              <a:cs typeface="Arial Black" panose="020B0604020202020204" pitchFamily="34" charset="0"/>
            </a:endParaRPr>
          </a:p>
          <a:p>
            <a:pPr algn="ctr"/>
            <a:r>
              <a:rPr lang="en-US" dirty="0">
                <a:solidFill>
                  <a:srgbClr val="0070C0"/>
                </a:solidFill>
                <a:latin typeface="Arial" panose="020B0604020202020204" pitchFamily="34" charset="0"/>
                <a:cs typeface="Arial" panose="020B0604020202020204" pitchFamily="34" charset="0"/>
              </a:rPr>
              <a:t>https://911day.org/ambassadors/</a:t>
            </a:r>
          </a:p>
        </p:txBody>
      </p:sp>
      <p:sp>
        <p:nvSpPr>
          <p:cNvPr id="3" name="Title 1">
            <a:extLst>
              <a:ext uri="{FF2B5EF4-FFF2-40B4-BE49-F238E27FC236}">
                <a16:creationId xmlns:a16="http://schemas.microsoft.com/office/drawing/2014/main" id="{22F76E38-6BD0-F3A6-C9F1-1D110433A094}"/>
              </a:ext>
            </a:extLst>
          </p:cNvPr>
          <p:cNvSpPr txBox="1">
            <a:spLocks/>
          </p:cNvSpPr>
          <p:nvPr/>
        </p:nvSpPr>
        <p:spPr>
          <a:xfrm>
            <a:off x="838200" y="982379"/>
            <a:ext cx="10515600" cy="45982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2800" b="1" i="0" u="none" strike="noStrike" cap="none">
                <a:solidFill>
                  <a:srgbClr val="000000"/>
                </a:solidFill>
                <a:latin typeface="Arial Black" panose="020B0604020202020204" pitchFamily="34" charset="0"/>
                <a:ea typeface="Arial"/>
                <a:cs typeface="Arial Black" panose="020B0604020202020204" pitchFamily="34" charset="0"/>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b="1" dirty="0">
                <a:latin typeface="Arial Black" panose="020B0604020202020204" pitchFamily="34" charset="0"/>
                <a:cs typeface="Arial Black" panose="020B0604020202020204" pitchFamily="34" charset="0"/>
              </a:rPr>
              <a:t>FIRST HAND WITNESSES AND THEIR INSPIRING STORIES</a:t>
            </a:r>
            <a:endParaRPr lang="en-US" dirty="0"/>
          </a:p>
        </p:txBody>
      </p:sp>
    </p:spTree>
    <p:extLst>
      <p:ext uri="{BB962C8B-B14F-4D97-AF65-F5344CB8AC3E}">
        <p14:creationId xmlns:p14="http://schemas.microsoft.com/office/powerpoint/2010/main" val="256944392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3339</TotalTime>
  <Words>833</Words>
  <Application>Microsoft Macintosh PowerPoint</Application>
  <PresentationFormat>Widescreen</PresentationFormat>
  <Paragraphs>69</Paragraphs>
  <Slides>8</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Arial Black</vt:lpstr>
      <vt:lpstr>Calibri</vt:lpstr>
      <vt:lpstr>Calibri Light</vt:lpstr>
      <vt:lpstr>Times New Roman</vt:lpstr>
      <vt:lpstr>Office Theme</vt:lpstr>
      <vt:lpstr>Custom Design</vt:lpstr>
      <vt:lpstr>PowerPoint Presentation</vt:lpstr>
      <vt:lpstr>WHAT HAPPENED AFTER 9/11/2001?</vt:lpstr>
      <vt:lpstr>HOW DID 9/11 BECOME A DAY OF SERVICE?</vt:lpstr>
      <vt:lpstr>WHAT HAPPENS EACH YEAR ON 9/11?</vt:lpstr>
      <vt:lpstr>PowerPoint Presentation</vt:lpstr>
      <vt:lpstr>WHAT KIND OF GOOD DEEDS CAN YOU DO?</vt:lpstr>
      <vt:lpstr>ANY GOOD DEED COUNTS!  EVERYONE CAN DO A GOOD DEED!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September 11 became a National Day of Service &amp; Remembrance</dc:title>
  <dc:creator>Abigail Faylor</dc:creator>
  <cp:lastModifiedBy>Paul Kokinakes</cp:lastModifiedBy>
  <cp:revision>86</cp:revision>
  <cp:lastPrinted>2022-08-21T16:49:46Z</cp:lastPrinted>
  <dcterms:created xsi:type="dcterms:W3CDTF">2020-08-13T05:31:08Z</dcterms:created>
  <dcterms:modified xsi:type="dcterms:W3CDTF">2024-08-14T23:00:13Z</dcterms:modified>
</cp:coreProperties>
</file>