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1"/>
  </p:notesMasterIdLst>
  <p:sldIdLst>
    <p:sldId id="279" r:id="rId3"/>
    <p:sldId id="280" r:id="rId4"/>
    <p:sldId id="281" r:id="rId5"/>
    <p:sldId id="283" r:id="rId6"/>
    <p:sldId id="282" r:id="rId7"/>
    <p:sldId id="284" r:id="rId8"/>
    <p:sldId id="285" r:id="rId9"/>
    <p:sldId id="286" r:id="rId1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oundtripDataSignature="AMtx7mjZqj+5ldZcn1L0sPRhHGpGuTxJbA==" r:id="rId13"/>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McMaha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5"/>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73"/>
    <p:restoredTop sz="77715" autoAdjust="0"/>
  </p:normalViewPr>
  <p:slideViewPr>
    <p:cSldViewPr snapToGrid="0">
      <p:cViewPr varScale="1">
        <p:scale>
          <a:sx n="140" d="100"/>
          <a:sy n="140" d="100"/>
        </p:scale>
        <p:origin x="128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customschemas.google.com/relationships/presentationmetadata" Target="metadata"/><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911day.org/teachers/#video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911day.org/resource-center/#good-deed-lis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After what happened on September 11, people all across the country come together. They were better able to understand how others were feeling. People felt that together they could get through anything. They began to help each other.</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People were sad and confused, but this feeling of togetherness made people think that everything was going to be ok. Many people stopped thinking about how everyone is </a:t>
            </a:r>
            <a:r>
              <a:rPr lang="en-US" sz="1100" i="1" kern="100" dirty="0">
                <a:effectLst/>
                <a:latin typeface="Times New Roman" panose="02020603050405020304" pitchFamily="18" charset="0"/>
                <a:ea typeface="Calibri" panose="020F0502020204030204" pitchFamily="34" charset="0"/>
              </a:rPr>
              <a:t>different</a:t>
            </a:r>
            <a:r>
              <a:rPr lang="en-US" sz="1100" kern="100" dirty="0">
                <a:effectLst/>
                <a:latin typeface="Times New Roman" panose="02020603050405020304" pitchFamily="18" charset="0"/>
                <a:ea typeface="Calibri" panose="020F0502020204030204" pitchFamily="34" charset="0"/>
              </a:rPr>
              <a:t>. They focused more on how people are all </a:t>
            </a:r>
            <a:r>
              <a:rPr lang="en-US" sz="1100" i="1" kern="100" dirty="0">
                <a:effectLst/>
                <a:latin typeface="Times New Roman" panose="02020603050405020304" pitchFamily="18" charset="0"/>
                <a:ea typeface="Calibri" panose="020F0502020204030204" pitchFamily="34" charset="0"/>
              </a:rPr>
              <a:t>alike</a:t>
            </a:r>
            <a:r>
              <a:rPr lang="en-US" sz="1100" kern="100" dirty="0">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339756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family of those who died wanted to continue this feeing of togetherness by making September 11</a:t>
            </a:r>
            <a:r>
              <a:rPr lang="en-US" sz="1100" kern="100" baseline="30000" dirty="0">
                <a:effectLst/>
                <a:latin typeface="Times New Roman" panose="02020603050405020304" pitchFamily="18" charset="0"/>
                <a:ea typeface="Calibri" panose="020F0502020204030204" pitchFamily="34" charset="0"/>
              </a:rPr>
              <a:t>th</a:t>
            </a:r>
            <a:r>
              <a:rPr lang="en-US" sz="1100" kern="100" dirty="0">
                <a:effectLst/>
                <a:latin typeface="Times New Roman" panose="02020603050405020304" pitchFamily="18" charset="0"/>
                <a:ea typeface="Calibri" panose="020F0502020204030204" pitchFamily="34" charset="0"/>
              </a:rPr>
              <a:t> a Day of Service.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They wanted to create a positive way for Americans to honor their lost loved ones.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Congress and President Barack Obama made September 11 a National Day of Service and Remembrance in 2009.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9/11 National Day of Service is also known as “9/11 Day.”</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 only other Day of Service is Dr. Martin Luther King, Jr.’s birthday, which is on the third Monday in January each year.</a:t>
            </a:r>
          </a:p>
        </p:txBody>
      </p:sp>
    </p:spTree>
    <p:extLst>
      <p:ext uri="{BB962C8B-B14F-4D97-AF65-F5344CB8AC3E}">
        <p14:creationId xmlns:p14="http://schemas.microsoft.com/office/powerpoint/2010/main" val="13731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Since 2009, 9/11 has become the largest day of service in America.</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Millions of people each year volunteer, help charities, do good deeds, and are kind to others.</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People share their good deeds to try to get even more people to do good deeds for others.</a:t>
            </a:r>
          </a:p>
        </p:txBody>
      </p:sp>
    </p:spTree>
    <p:extLst>
      <p:ext uri="{BB962C8B-B14F-4D97-AF65-F5344CB8AC3E}">
        <p14:creationId xmlns:p14="http://schemas.microsoft.com/office/powerpoint/2010/main" val="206874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We can learn a lot from September 11</a:t>
            </a:r>
            <a:r>
              <a:rPr lang="en-US" sz="1100" kern="100" baseline="30000" dirty="0">
                <a:effectLst/>
                <a:latin typeface="Times New Roman" panose="02020603050405020304" pitchFamily="18" charset="0"/>
                <a:ea typeface="Calibri" panose="020F0502020204030204" pitchFamily="34" charset="0"/>
              </a:rPr>
              <a:t>th</a:t>
            </a:r>
            <a:r>
              <a:rPr lang="en-US" sz="1100" kern="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When things are difficult, people often come together.</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Being kind and doing good deeds can make things better.</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Everyone can make a difference.</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We are more alike than we are different. </a:t>
            </a:r>
          </a:p>
        </p:txBody>
      </p:sp>
    </p:spTree>
    <p:extLst>
      <p:ext uri="{BB962C8B-B14F-4D97-AF65-F5344CB8AC3E}">
        <p14:creationId xmlns:p14="http://schemas.microsoft.com/office/powerpoint/2010/main" val="397871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You can do good deeds at home, at school, or in the community.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At home you can: </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Make your bed </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around your house. </a:t>
            </a:r>
            <a:r>
              <a:rPr lang="en-US" sz="1100" kern="1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At school you can:</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your teachers.</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someone with their homework and be a better friend. </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Help clean the cafeteria after lunch.</a:t>
            </a:r>
          </a:p>
          <a:p>
            <a:pPr marL="285750" marR="0" lvl="0" indent="-285750">
              <a:spcBef>
                <a:spcPts val="0"/>
              </a:spcBef>
              <a:spcAft>
                <a:spcPts val="0"/>
              </a:spcAft>
              <a:tabLst>
                <a:tab pos="457200" algn="l"/>
              </a:tabLst>
            </a:pPr>
            <a:r>
              <a:rPr lang="en-US" sz="1100" kern="100" dirty="0">
                <a:effectLst/>
                <a:latin typeface="Times New Roman" panose="02020603050405020304" pitchFamily="18" charset="0"/>
                <a:ea typeface="Calibri" panose="020F0502020204030204" pitchFamily="34" charset="0"/>
                <a:cs typeface="Times New Roman" panose="02020603050405020304" pitchFamily="18" charset="0"/>
              </a:rPr>
              <a:t>Pick up trash when you see it.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In your community you can: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Give away clothes, bikes, books, or household items that you don’t use.</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Join a group that is cleaning up an outdoor area.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Help at a community garden. </a:t>
            </a:r>
          </a:p>
          <a:p>
            <a:pPr marL="0" marR="0">
              <a:spcBef>
                <a:spcPts val="0"/>
              </a:spcBef>
              <a:spcAft>
                <a:spcPts val="0"/>
              </a:spcAft>
            </a:pPr>
            <a:r>
              <a:rPr lang="en-US" sz="1100" kern="100" dirty="0">
                <a:effectLst/>
                <a:latin typeface="Times New Roman" panose="02020603050405020304" pitchFamily="18" charset="0"/>
                <a:ea typeface="Calibri" panose="020F0502020204030204" pitchFamily="34" charset="0"/>
              </a:rPr>
              <a:t>Collect cans for your local food bank. </a:t>
            </a:r>
          </a:p>
        </p:txBody>
      </p:sp>
    </p:spTree>
    <p:extLst>
      <p:ext uri="{BB962C8B-B14F-4D97-AF65-F5344CB8AC3E}">
        <p14:creationId xmlns:p14="http://schemas.microsoft.com/office/powerpoint/2010/main" val="39228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Let’s watch a video about doing good deeds. </a:t>
            </a:r>
          </a:p>
        </p:txBody>
      </p:sp>
    </p:spTree>
    <p:extLst>
      <p:ext uri="{BB962C8B-B14F-4D97-AF65-F5344CB8AC3E}">
        <p14:creationId xmlns:p14="http://schemas.microsoft.com/office/powerpoint/2010/main" val="2386856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People with close, personal ties to the events of September 11, 2001 wanted to make changes and do good deeds because of how their lives were affected.</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Each one has a story about how 9/11 changed their lives forever.</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They have shared their stories and ideas of good deeds you can do on this Day of Service. </a:t>
            </a:r>
          </a:p>
          <a:p>
            <a:pPr marL="0" marR="0" indent="0">
              <a:spcBef>
                <a:spcPts val="0"/>
              </a:spcBef>
              <a:spcAft>
                <a:spcPts val="0"/>
              </a:spcAft>
              <a:buNone/>
            </a:pPr>
            <a:r>
              <a:rPr lang="en-US" sz="1100" kern="100" dirty="0">
                <a:effectLst/>
                <a:latin typeface="Times New Roman" panose="02020603050405020304" pitchFamily="18" charset="0"/>
                <a:ea typeface="Calibri" panose="020F0502020204030204" pitchFamily="34" charset="0"/>
              </a:rPr>
              <a:t>What good deeds will </a:t>
            </a:r>
            <a:r>
              <a:rPr lang="en-US" sz="1100" i="1" kern="100" dirty="0">
                <a:effectLst/>
                <a:latin typeface="Times New Roman" panose="02020603050405020304" pitchFamily="18" charset="0"/>
                <a:ea typeface="Calibri" panose="020F0502020204030204" pitchFamily="34" charset="0"/>
              </a:rPr>
              <a:t>you </a:t>
            </a:r>
            <a:r>
              <a:rPr lang="en-US" sz="1100" kern="100" dirty="0">
                <a:effectLst/>
                <a:latin typeface="Times New Roman" panose="02020603050405020304" pitchFamily="18" charset="0"/>
                <a:ea typeface="Calibri" panose="020F0502020204030204" pitchFamily="34" charset="0"/>
              </a:rPr>
              <a:t>do this 9/11 Day? </a:t>
            </a:r>
          </a:p>
          <a:p>
            <a:pPr marL="0" marR="0" indent="0">
              <a:spcBef>
                <a:spcPts val="0"/>
              </a:spcBef>
              <a:spcAft>
                <a:spcPts val="0"/>
              </a:spcAft>
              <a:buNone/>
            </a:pPr>
            <a:endParaRPr lang="en-US" sz="1100" kern="1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[videos: </a:t>
            </a:r>
            <a:r>
              <a:rPr lang="en-US" sz="1100" u="sng" kern="100" dirty="0">
                <a:solidFill>
                  <a:srgbClr val="0563C1"/>
                </a:solidFill>
                <a:effectLst/>
                <a:latin typeface="Times New Roman" panose="02020603050405020304" pitchFamily="18" charset="0"/>
                <a:ea typeface="Calibri" panose="020F0502020204030204" pitchFamily="34" charset="0"/>
                <a:hlinkClick r:id="rId3"/>
              </a:rPr>
              <a:t>https://911day.org/teachers/#videos</a:t>
            </a:r>
            <a:r>
              <a:rPr lang="en-US" sz="1100" u="sng" kern="100" dirty="0">
                <a:solidFill>
                  <a:srgbClr val="0563C1"/>
                </a:solidFill>
                <a:effectLst/>
                <a:latin typeface="Times New Roman" panose="02020603050405020304" pitchFamily="18" charset="0"/>
                <a:ea typeface="Calibri" panose="020F0502020204030204" pitchFamily="34" charset="0"/>
              </a:rPr>
              <a:t>]</a:t>
            </a:r>
            <a:endParaRPr lang="en-US" sz="1100" kern="1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Times New Roman" panose="02020603050405020304" pitchFamily="18" charset="0"/>
                <a:ea typeface="Calibri" panose="020F0502020204030204" pitchFamily="34" charset="0"/>
              </a:rPr>
              <a:t>[Good deeds: </a:t>
            </a:r>
            <a:r>
              <a:rPr lang="en-US" sz="1100" u="sng" kern="100" dirty="0">
                <a:solidFill>
                  <a:srgbClr val="0563C1"/>
                </a:solidFill>
                <a:effectLst/>
                <a:latin typeface="Times New Roman" panose="02020603050405020304" pitchFamily="18" charset="0"/>
                <a:ea typeface="Calibri" panose="020F0502020204030204" pitchFamily="34" charset="0"/>
                <a:hlinkClick r:id="rId4"/>
              </a:rPr>
              <a:t>https://911day.org/resource-center/#good-deed-list</a:t>
            </a:r>
            <a:r>
              <a:rPr lang="en-US" sz="1100" u="sng" kern="100" dirty="0">
                <a:solidFill>
                  <a:srgbClr val="0563C1"/>
                </a:solidFill>
                <a:effectLst/>
                <a:latin typeface="Times New Roman" panose="02020603050405020304" pitchFamily="18" charset="0"/>
                <a:ea typeface="Calibri" panose="020F0502020204030204" pitchFamily="34" charset="0"/>
              </a:rPr>
              <a:t>]</a:t>
            </a:r>
            <a:endParaRPr lang="en-US" sz="1100" kern="1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9819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802446"/>
            <a:ext cx="10515600" cy="45982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dk1"/>
              </a:buClr>
              <a:buSzPts val="1800"/>
              <a:buNone/>
              <a:defRPr sz="2800" b="1" i="0">
                <a:latin typeface="Arial Black" panose="020B0604020202020204" pitchFamily="34" charset="0"/>
                <a:cs typeface="Arial Black"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dirty="0"/>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E412-35FE-2A26-ADD6-09B091899B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09C796-9F80-DCD8-16D7-234ED01B63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9F3A2-1125-B251-A972-EC2FBF662E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91B649-5BD0-1DF6-D60E-117929BAA0DE}"/>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8D1CFE7C-F7ED-30E1-B25B-D88C853A7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7AF03A-6326-F6F5-9059-E00DCDAE3B2A}"/>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10565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0B53-7EF7-1950-629F-4DA5D57D004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D8DE51-581F-D7CB-9C83-D1A6E8F6D8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10137-E530-9E0C-4430-4C26E2CA7CD4}"/>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D4DB894D-658A-FB78-BFDA-3F60CE968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859FF-60B6-55D7-27AC-5DC66AC966E6}"/>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23988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D7715-366F-050B-2FA9-AD089A62AB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21A5CE-71C5-7123-D4B0-0D45EE0FD24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A6C89-EBF0-5993-D371-4A01BA71874F}"/>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BB0C0E55-46BF-ECE1-334C-2F99CB7602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967E4A-6F2D-39B6-282A-6D9FBCF29852}"/>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330041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F327-636F-3482-2CFA-6C4B6BE13A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C384FC-55C5-76F2-9E76-43C4BB4803D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271039-913C-09A0-7126-A2B0744FEACE}"/>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8E97D9A8-C7E2-A3FD-8515-F1B550447D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FC4EF9-5470-E33D-C944-BC58B3340A2B}"/>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31809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3BA1-05AB-CB4D-4E00-E330A8FD2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E849FF-B404-82C9-85F7-ABAEE86E5D5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0FAAB-87B2-D20E-2B4B-6225EFCC9C0C}"/>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602DCCE2-669F-936B-31E8-9E01A7E20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C21C48-BC93-D5DB-15D7-17CD778EE906}"/>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25253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337D-67EA-EDBC-97F4-79251AB63E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3B10D6-BECD-845E-D448-928AA2213C0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6AFB59-B1D7-B117-4BD2-1465291052D7}"/>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5" name="Footer Placeholder 4">
            <a:extLst>
              <a:ext uri="{FF2B5EF4-FFF2-40B4-BE49-F238E27FC236}">
                <a16:creationId xmlns:a16="http://schemas.microsoft.com/office/drawing/2014/main" id="{096D72BD-CED7-44B7-5552-0424524A54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F2C8E5-6989-DF15-094D-640498B17DE0}"/>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412756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ECA1-421A-669F-8668-455ED2DA1C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58DFDB-3D3E-60C2-3093-F445DC18E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FD0FEF-5C9A-DD33-35FA-89E4C5CAA72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AC4F3-A3E7-ABCA-3252-7067065522AB}"/>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3A9BA458-60E1-C674-7335-0716D292E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B7F4F8-F0DA-3B0C-BBED-781182273590}"/>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17191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8CD7-86CE-499E-CD05-82024D80F63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35A92D-2AFD-011B-7F7A-24BF37DAE7D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5D281-5E14-B45E-AC77-6257AE63C1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AE443-672C-7D22-E5FC-179CD47D8E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EB523-7CB2-5AEF-3E9D-ACB4103B88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FB544-0AE2-8C90-3AA3-4C76E823AF69}"/>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8" name="Footer Placeholder 7">
            <a:extLst>
              <a:ext uri="{FF2B5EF4-FFF2-40B4-BE49-F238E27FC236}">
                <a16:creationId xmlns:a16="http://schemas.microsoft.com/office/drawing/2014/main" id="{3AE40303-73B1-B987-B47E-2D86A741FD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665C45-96F2-2D30-52B3-2C642D9E7034}"/>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184409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B15A-F42F-D5FD-3CDD-C7C3F63050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C71CFA1-DF9C-F885-6B4D-578B39D21EE1}"/>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4" name="Footer Placeholder 3">
            <a:extLst>
              <a:ext uri="{FF2B5EF4-FFF2-40B4-BE49-F238E27FC236}">
                <a16:creationId xmlns:a16="http://schemas.microsoft.com/office/drawing/2014/main" id="{CAD99722-7102-C4D8-4B65-F2F40C951B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0AB8FE-D3DC-DA55-BD29-11C1C2BA2DB7}"/>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074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7B05A-4BF6-563D-82BC-2A854B15F3FA}"/>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3" name="Footer Placeholder 2">
            <a:extLst>
              <a:ext uri="{FF2B5EF4-FFF2-40B4-BE49-F238E27FC236}">
                <a16:creationId xmlns:a16="http://schemas.microsoft.com/office/drawing/2014/main" id="{58608971-C631-C6F0-6A7F-DF55D6823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09933B4-0536-1DFC-4B7D-E4F52E052CBA}"/>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2640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2CE1-665D-8FF5-1DB9-DA8FE2C12D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BA9F62-478A-9495-4A5A-6FBE1142E2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77A21-E2AA-F997-DA3B-D5AE70BA1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600F2-1D1D-8A89-69E9-C6D00CB0A6A8}"/>
              </a:ext>
            </a:extLst>
          </p:cNvPr>
          <p:cNvSpPr>
            <a:spLocks noGrp="1"/>
          </p:cNvSpPr>
          <p:nvPr>
            <p:ph type="dt" sz="half" idx="10"/>
          </p:nvPr>
        </p:nvSpPr>
        <p:spPr>
          <a:xfrm>
            <a:off x="838200" y="6356350"/>
            <a:ext cx="2743200" cy="365125"/>
          </a:xfrm>
          <a:prstGeom prst="rect">
            <a:avLst/>
          </a:prstGeom>
        </p:spPr>
        <p:txBody>
          <a:bodyPr/>
          <a:lstStyle/>
          <a:p>
            <a:fld id="{E8E96A69-0E07-6C41-BFEC-A9564D452966}" type="datetimeFigureOut">
              <a:rPr lang="en-US" smtClean="0"/>
              <a:t>8/14/24</a:t>
            </a:fld>
            <a:endParaRPr lang="en-US"/>
          </a:p>
        </p:txBody>
      </p:sp>
      <p:sp>
        <p:nvSpPr>
          <p:cNvPr id="6" name="Footer Placeholder 5">
            <a:extLst>
              <a:ext uri="{FF2B5EF4-FFF2-40B4-BE49-F238E27FC236}">
                <a16:creationId xmlns:a16="http://schemas.microsoft.com/office/drawing/2014/main" id="{B3D634A2-C0E4-FDF8-F738-CDA6E59E52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24EB75-64DD-774A-8E78-BAB73864487C}"/>
              </a:ext>
            </a:extLst>
          </p:cNvPr>
          <p:cNvSpPr>
            <a:spLocks noGrp="1"/>
          </p:cNvSpPr>
          <p:nvPr>
            <p:ph type="sldNum" sz="quarter" idx="12"/>
          </p:nvPr>
        </p:nvSpPr>
        <p:spPr>
          <a:xfrm>
            <a:off x="8610600" y="6356350"/>
            <a:ext cx="2743200" cy="365125"/>
          </a:xfrm>
          <a:prstGeom prst="rect">
            <a:avLst/>
          </a:prstGeom>
        </p:spPr>
        <p:txBody>
          <a:bodyPr/>
          <a:lstStyle/>
          <a:p>
            <a:fld id="{6F23F6AB-E1C3-D641-A3D4-134A42B403AE}" type="slidenum">
              <a:rPr lang="en-US" smtClean="0"/>
              <a:t>‹#›</a:t>
            </a:fld>
            <a:endParaRPr lang="en-US"/>
          </a:p>
        </p:txBody>
      </p:sp>
    </p:spTree>
    <p:extLst>
      <p:ext uri="{BB962C8B-B14F-4D97-AF65-F5344CB8AC3E}">
        <p14:creationId xmlns:p14="http://schemas.microsoft.com/office/powerpoint/2010/main" val="1186897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F16AEFB3-B829-8C20-4A50-FC479D4D3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50745" y="684753"/>
            <a:ext cx="790151" cy="683580"/>
          </a:xfrm>
          <a:prstGeom prst="rect">
            <a:avLst/>
          </a:prstGeom>
        </p:spPr>
      </p:pic>
      <p:sp>
        <p:nvSpPr>
          <p:cNvPr id="5" name="Rectangle 4">
            <a:extLst>
              <a:ext uri="{FF2B5EF4-FFF2-40B4-BE49-F238E27FC236}">
                <a16:creationId xmlns:a16="http://schemas.microsoft.com/office/drawing/2014/main" id="{BDA2A952-C040-BB8E-E061-F4E9333031AD}"/>
              </a:ext>
            </a:extLst>
          </p:cNvPr>
          <p:cNvSpPr/>
          <p:nvPr userDrawn="1"/>
        </p:nvSpPr>
        <p:spPr>
          <a:xfrm>
            <a:off x="386862" y="383822"/>
            <a:ext cx="11465169" cy="6129868"/>
          </a:xfrm>
          <a:prstGeom prst="rect">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EB77C1-9EDD-CF37-42C5-882DD44C7574}"/>
              </a:ext>
            </a:extLst>
          </p:cNvPr>
          <p:cNvSpPr txBox="1"/>
          <p:nvPr userDrawn="1"/>
        </p:nvSpPr>
        <p:spPr>
          <a:xfrm>
            <a:off x="5160479" y="6359801"/>
            <a:ext cx="1871042" cy="307777"/>
          </a:xfrm>
          <a:prstGeom prst="rect">
            <a:avLst/>
          </a:prstGeom>
          <a:solidFill>
            <a:schemeClr val="bg1"/>
          </a:solidFill>
        </p:spPr>
        <p:txBody>
          <a:bodyPr wrap="square">
            <a:spAutoFit/>
          </a:bodyPr>
          <a:lstStyle/>
          <a:p>
            <a:pPr algn="ctr"/>
            <a:r>
              <a:rPr lang="en-US" dirty="0"/>
              <a:t>September 11, 2024</a:t>
            </a:r>
            <a:endParaRPr lang="en-US" dirty="0">
              <a:solidFill>
                <a:schemeClr val="tx1"/>
              </a:solidFill>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CE010E7-0A64-7ADF-0938-CBF16701EB5A}"/>
              </a:ext>
            </a:extLst>
          </p:cNvPr>
          <p:cNvSpPr txBox="1">
            <a:spLocks/>
          </p:cNvSpPr>
          <p:nvPr userDrawn="1"/>
        </p:nvSpPr>
        <p:spPr>
          <a:xfrm>
            <a:off x="1261532" y="1962961"/>
            <a:ext cx="9779847" cy="1591323"/>
          </a:xfrm>
          <a:prstGeom prst="rect">
            <a:avLst/>
          </a:prstGeom>
        </p:spPr>
        <p:txBody>
          <a:bodyPr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buFontTx/>
            </a:pPr>
            <a:r>
              <a:rPr lang="en-US" sz="4800" b="1" dirty="0">
                <a:latin typeface="Arial Black" panose="020B0604020202020204" pitchFamily="34" charset="0"/>
                <a:cs typeface="Arial Black" panose="020B0604020202020204" pitchFamily="34" charset="0"/>
              </a:rPr>
              <a:t>HOW 9/11 BECAME A NATIONAL DAY OF SERVICE</a:t>
            </a:r>
          </a:p>
        </p:txBody>
      </p:sp>
      <p:pic>
        <p:nvPicPr>
          <p:cNvPr id="8" name="Picture 7">
            <a:extLst>
              <a:ext uri="{FF2B5EF4-FFF2-40B4-BE49-F238E27FC236}">
                <a16:creationId xmlns:a16="http://schemas.microsoft.com/office/drawing/2014/main" id="{6516BB4F-982A-1022-213C-65D8CA1AEB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31750" y="3355761"/>
            <a:ext cx="1839413" cy="1591323"/>
          </a:xfrm>
          <a:prstGeom prst="rect">
            <a:avLst/>
          </a:prstGeom>
        </p:spPr>
      </p:pic>
      <p:sp>
        <p:nvSpPr>
          <p:cNvPr id="9" name="Rectangle 8">
            <a:extLst>
              <a:ext uri="{FF2B5EF4-FFF2-40B4-BE49-F238E27FC236}">
                <a16:creationId xmlns:a16="http://schemas.microsoft.com/office/drawing/2014/main" id="{B6DBED17-0BDF-FF92-402D-5B9C928D218A}"/>
              </a:ext>
            </a:extLst>
          </p:cNvPr>
          <p:cNvSpPr/>
          <p:nvPr userDrawn="1"/>
        </p:nvSpPr>
        <p:spPr>
          <a:xfrm>
            <a:off x="386862" y="383822"/>
            <a:ext cx="11465169" cy="6129868"/>
          </a:xfrm>
          <a:prstGeom prst="rect">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95952C-7D90-AD9B-0E17-C889CD09E43E}"/>
              </a:ext>
            </a:extLst>
          </p:cNvPr>
          <p:cNvSpPr txBox="1"/>
          <p:nvPr userDrawn="1"/>
        </p:nvSpPr>
        <p:spPr>
          <a:xfrm>
            <a:off x="5160479" y="6359801"/>
            <a:ext cx="1871042" cy="307777"/>
          </a:xfrm>
          <a:prstGeom prst="rect">
            <a:avLst/>
          </a:prstGeom>
          <a:solidFill>
            <a:schemeClr val="bg1"/>
          </a:solidFill>
        </p:spPr>
        <p:txBody>
          <a:bodyPr wrap="square">
            <a:spAutoFit/>
          </a:bodyPr>
          <a:lstStyle/>
          <a:p>
            <a:pPr algn="ctr"/>
            <a:r>
              <a:rPr lang="en-US" dirty="0"/>
              <a:t>September 11, 2024</a:t>
            </a:r>
            <a:endParaRPr lang="en-US" dirty="0">
              <a:solidFill>
                <a:schemeClr val="tx1"/>
              </a:solidFill>
            </a:endParaRPr>
          </a:p>
        </p:txBody>
      </p:sp>
    </p:spTree>
    <p:extLst>
      <p:ext uri="{BB962C8B-B14F-4D97-AF65-F5344CB8AC3E}">
        <p14:creationId xmlns:p14="http://schemas.microsoft.com/office/powerpoint/2010/main" val="1621330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898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09B003A-B364-3A0E-E85C-D8DF14B07E4E}"/>
              </a:ext>
            </a:extLst>
          </p:cNvPr>
          <p:cNvSpPr/>
          <p:nvPr/>
        </p:nvSpPr>
        <p:spPr>
          <a:xfrm>
            <a:off x="838200" y="1642326"/>
            <a:ext cx="3852324" cy="2604370"/>
          </a:xfrm>
          <a:prstGeom prst="roundRect">
            <a:avLst>
              <a:gd name="adj" fmla="val 0"/>
            </a:avLst>
          </a:prstGeom>
          <a:blipFill>
            <a:blip r:embed="rId3"/>
            <a:stretch>
              <a:fillRect l="-747" t="1" r="-1130" b="3"/>
            </a:stretch>
          </a:blipFill>
          <a:effectLst>
            <a:outerShdw blurRad="167989" dist="38100" dir="2700000" sx="102000" sy="102000" algn="tl" rotWithShape="0">
              <a:schemeClr val="tx1">
                <a:alpha val="40000"/>
              </a:schemeClr>
            </a:outerShdw>
          </a:effectLst>
        </p:spPr>
        <p:txBody>
          <a:bodyPr/>
          <a:lstStyle/>
          <a:p>
            <a:r>
              <a:rPr lang="en-US" dirty="0"/>
              <a:t>Ac </a:t>
            </a:r>
          </a:p>
        </p:txBody>
      </p:sp>
      <p:sp>
        <p:nvSpPr>
          <p:cNvPr id="2" name="Title 1">
            <a:extLst>
              <a:ext uri="{FF2B5EF4-FFF2-40B4-BE49-F238E27FC236}">
                <a16:creationId xmlns:a16="http://schemas.microsoft.com/office/drawing/2014/main" id="{2837F0B6-B62C-16E6-F9B9-F17EF47B8D84}"/>
              </a:ext>
            </a:extLst>
          </p:cNvPr>
          <p:cNvSpPr>
            <a:spLocks noGrp="1"/>
          </p:cNvSpPr>
          <p:nvPr>
            <p:ph type="title"/>
          </p:nvPr>
        </p:nvSpPr>
        <p:spPr/>
        <p:txBody>
          <a:bodyPr>
            <a:noAutofit/>
          </a:bodyPr>
          <a:lstStyle/>
          <a:p>
            <a:r>
              <a:rPr lang="en-US" b="1" dirty="0">
                <a:solidFill>
                  <a:schemeClr val="tx1"/>
                </a:solidFill>
                <a:latin typeface="Arial Black" panose="020B0604020202020204" pitchFamily="34" charset="0"/>
                <a:cs typeface="Arial Black" panose="020B0604020202020204" pitchFamily="34" charset="0"/>
              </a:rPr>
              <a:t>WHAT HAPPENED AFTER 9/11/2001?</a:t>
            </a:r>
            <a:endParaRPr lang="en-US" dirty="0"/>
          </a:p>
        </p:txBody>
      </p:sp>
      <p:sp>
        <p:nvSpPr>
          <p:cNvPr id="6" name="Google Shape;90;p2">
            <a:extLst>
              <a:ext uri="{FF2B5EF4-FFF2-40B4-BE49-F238E27FC236}">
                <a16:creationId xmlns:a16="http://schemas.microsoft.com/office/drawing/2014/main" id="{A5E420F8-FE1D-AF1C-7286-49EEE5182C39}"/>
              </a:ext>
            </a:extLst>
          </p:cNvPr>
          <p:cNvSpPr txBox="1">
            <a:spLocks/>
          </p:cNvSpPr>
          <p:nvPr/>
        </p:nvSpPr>
        <p:spPr>
          <a:xfrm>
            <a:off x="3880441" y="5746101"/>
            <a:ext cx="3999200"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SUPPORT</a:t>
            </a:r>
          </a:p>
        </p:txBody>
      </p:sp>
      <p:sp>
        <p:nvSpPr>
          <p:cNvPr id="7" name="Google Shape;90;p2">
            <a:extLst>
              <a:ext uri="{FF2B5EF4-FFF2-40B4-BE49-F238E27FC236}">
                <a16:creationId xmlns:a16="http://schemas.microsoft.com/office/drawing/2014/main" id="{B556C230-7F0E-AC84-DDBF-87189CF11C35}"/>
              </a:ext>
            </a:extLst>
          </p:cNvPr>
          <p:cNvSpPr txBox="1">
            <a:spLocks/>
          </p:cNvSpPr>
          <p:nvPr/>
        </p:nvSpPr>
        <p:spPr>
          <a:xfrm>
            <a:off x="7391746" y="4195380"/>
            <a:ext cx="3852325"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EMPATHY</a:t>
            </a:r>
          </a:p>
        </p:txBody>
      </p:sp>
      <p:sp>
        <p:nvSpPr>
          <p:cNvPr id="8" name="Google Shape;90;p2">
            <a:extLst>
              <a:ext uri="{FF2B5EF4-FFF2-40B4-BE49-F238E27FC236}">
                <a16:creationId xmlns:a16="http://schemas.microsoft.com/office/drawing/2014/main" id="{5F10ED24-6CE5-B89B-609D-6700B176EBE1}"/>
              </a:ext>
            </a:extLst>
          </p:cNvPr>
          <p:cNvSpPr txBox="1">
            <a:spLocks/>
          </p:cNvSpPr>
          <p:nvPr/>
        </p:nvSpPr>
        <p:spPr>
          <a:xfrm>
            <a:off x="838201" y="4299704"/>
            <a:ext cx="3852324"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UNITY</a:t>
            </a:r>
          </a:p>
        </p:txBody>
      </p:sp>
      <p:sp>
        <p:nvSpPr>
          <p:cNvPr id="13" name="Freeform 3">
            <a:extLst>
              <a:ext uri="{FF2B5EF4-FFF2-40B4-BE49-F238E27FC236}">
                <a16:creationId xmlns:a16="http://schemas.microsoft.com/office/drawing/2014/main" id="{6ABAB279-1C8D-45D9-8374-8E9F6040199D}"/>
              </a:ext>
            </a:extLst>
          </p:cNvPr>
          <p:cNvSpPr/>
          <p:nvPr/>
        </p:nvSpPr>
        <p:spPr>
          <a:xfrm>
            <a:off x="7391746" y="1620546"/>
            <a:ext cx="4067156" cy="2534888"/>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pic>
        <p:nvPicPr>
          <p:cNvPr id="12" name="Picture 11">
            <a:extLst>
              <a:ext uri="{FF2B5EF4-FFF2-40B4-BE49-F238E27FC236}">
                <a16:creationId xmlns:a16="http://schemas.microsoft.com/office/drawing/2014/main" id="{3BCF2781-4627-E6C7-5FF1-42F3B583BCC7}"/>
              </a:ext>
            </a:extLst>
          </p:cNvPr>
          <p:cNvPicPr>
            <a:picLocks noChangeAspect="1"/>
          </p:cNvPicPr>
          <p:nvPr/>
        </p:nvPicPr>
        <p:blipFill rotWithShape="1">
          <a:blip r:embed="rId5"/>
          <a:srcRect l="5885" r="5053" b="2951"/>
          <a:stretch/>
        </p:blipFill>
        <p:spPr>
          <a:xfrm>
            <a:off x="3880440" y="3079962"/>
            <a:ext cx="4067156" cy="2586247"/>
          </a:xfrm>
          <a:prstGeom prst="roundRect">
            <a:avLst>
              <a:gd name="adj" fmla="val 0"/>
            </a:avLst>
          </a:prstGeom>
          <a:effectLst>
            <a:outerShdw blurRad="165100" dist="38100" dir="2700000" sx="102000" sy="102000" algn="ctr" rotWithShape="0">
              <a:srgbClr val="000000">
                <a:alpha val="40000"/>
              </a:srgbClr>
            </a:outerShdw>
          </a:effectLst>
        </p:spPr>
      </p:pic>
    </p:spTree>
    <p:extLst>
      <p:ext uri="{BB962C8B-B14F-4D97-AF65-F5344CB8AC3E}">
        <p14:creationId xmlns:p14="http://schemas.microsoft.com/office/powerpoint/2010/main" val="12469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900"/>
                                        <p:tgtEl>
                                          <p:spTgt spid="7"/>
                                        </p:tgtEl>
                                      </p:cBhvr>
                                    </p:animEffect>
                                    <p:anim calcmode="lin" valueType="num">
                                      <p:cBhvr>
                                        <p:cTn id="13" dur="1900" fill="hold"/>
                                        <p:tgtEl>
                                          <p:spTgt spid="7"/>
                                        </p:tgtEl>
                                        <p:attrNameLst>
                                          <p:attrName>ppt_x</p:attrName>
                                        </p:attrNameLst>
                                      </p:cBhvr>
                                      <p:tavLst>
                                        <p:tav tm="0">
                                          <p:val>
                                            <p:strVal val="#ppt_x"/>
                                          </p:val>
                                        </p:tav>
                                        <p:tav tm="100000">
                                          <p:val>
                                            <p:strVal val="#ppt_x"/>
                                          </p:val>
                                        </p:tav>
                                      </p:tavLst>
                                    </p:anim>
                                    <p:anim calcmode="lin" valueType="num">
                                      <p:cBhvr>
                                        <p:cTn id="14" dur="19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900"/>
                            </p:stCondLst>
                            <p:childTnLst>
                              <p:par>
                                <p:cTn id="16" presetID="42"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7900"/>
                            </p:stCondLst>
                            <p:childTnLst>
                              <p:par>
                                <p:cTn id="27" presetID="42" presetClass="entr" presetSubtype="0" fill="hold" nodeType="afterEffect">
                                  <p:stCondLst>
                                    <p:cond delay="2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4263-16E8-4AD9-C7BB-073C97FDEA47}"/>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HOW DID 9/11 BECOME A DAY OF SERVICE?</a:t>
            </a:r>
          </a:p>
        </p:txBody>
      </p:sp>
      <p:pic>
        <p:nvPicPr>
          <p:cNvPr id="4" name="Picture 3" descr="A group of people posing for the camera&#10;&#10;Description automatically generated">
            <a:extLst>
              <a:ext uri="{FF2B5EF4-FFF2-40B4-BE49-F238E27FC236}">
                <a16:creationId xmlns:a16="http://schemas.microsoft.com/office/drawing/2014/main" id="{67B3C6C3-011F-5435-0916-A41F282A6207}"/>
              </a:ext>
            </a:extLst>
          </p:cNvPr>
          <p:cNvPicPr>
            <a:picLocks noChangeAspect="1"/>
          </p:cNvPicPr>
          <p:nvPr/>
        </p:nvPicPr>
        <p:blipFill rotWithShape="1">
          <a:blip r:embed="rId3"/>
          <a:srcRect l="3701" t="1790" r="38112" b="889"/>
          <a:stretch/>
        </p:blipFill>
        <p:spPr>
          <a:xfrm>
            <a:off x="6225977" y="2062302"/>
            <a:ext cx="5140171" cy="3152351"/>
          </a:xfrm>
          <a:prstGeom prst="roundRect">
            <a:avLst>
              <a:gd name="adj" fmla="val 0"/>
            </a:avLst>
          </a:prstGeom>
          <a:effectLst>
            <a:outerShdw blurRad="165100" dist="38100" dir="2700000" sx="102000" sy="102000" algn="ctr" rotWithShape="0">
              <a:srgbClr val="000000">
                <a:alpha val="40000"/>
              </a:srgbClr>
            </a:outerShdw>
          </a:effectLst>
        </p:spPr>
      </p:pic>
      <p:sp>
        <p:nvSpPr>
          <p:cNvPr id="5" name="Freeform 4">
            <a:extLst>
              <a:ext uri="{FF2B5EF4-FFF2-40B4-BE49-F238E27FC236}">
                <a16:creationId xmlns:a16="http://schemas.microsoft.com/office/drawing/2014/main" id="{F0EF9279-D232-8A74-254D-FCD3CF75C73B}"/>
              </a:ext>
            </a:extLst>
          </p:cNvPr>
          <p:cNvSpPr/>
          <p:nvPr/>
        </p:nvSpPr>
        <p:spPr>
          <a:xfrm>
            <a:off x="916073" y="2062302"/>
            <a:ext cx="5140171" cy="3152351"/>
          </a:xfrm>
          <a:prstGeom prst="roundRect">
            <a:avLst>
              <a:gd name="adj" fmla="val 0"/>
            </a:avLst>
          </a:prstGeom>
          <a:blipFill>
            <a:blip r:embed="rId4"/>
            <a:stretch>
              <a:fillRect/>
            </a:stretch>
          </a:blipFill>
          <a:effectLst>
            <a:outerShdw blurRad="165100" dist="38100" dir="2700000" sx="102000" sy="102000" algn="tl" rotWithShape="0">
              <a:prstClr val="black">
                <a:alpha val="40000"/>
              </a:prstClr>
            </a:outerShdw>
          </a:effectLst>
        </p:spPr>
      </p:sp>
    </p:spTree>
    <p:extLst>
      <p:ext uri="{BB962C8B-B14F-4D97-AF65-F5344CB8AC3E}">
        <p14:creationId xmlns:p14="http://schemas.microsoft.com/office/powerpoint/2010/main" val="13046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FA9C-25D7-C57A-1748-9AF1193C1334}"/>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WHAT HAPPENS EACH YEAR ON 9/11?</a:t>
            </a:r>
          </a:p>
        </p:txBody>
      </p:sp>
      <p:sp>
        <p:nvSpPr>
          <p:cNvPr id="8" name="Freeform 7">
            <a:extLst>
              <a:ext uri="{FF2B5EF4-FFF2-40B4-BE49-F238E27FC236}">
                <a16:creationId xmlns:a16="http://schemas.microsoft.com/office/drawing/2014/main" id="{8B85E85F-EB2F-40EE-A878-B7F7076E1F36}"/>
              </a:ext>
            </a:extLst>
          </p:cNvPr>
          <p:cNvSpPr/>
          <p:nvPr/>
        </p:nvSpPr>
        <p:spPr>
          <a:xfrm>
            <a:off x="881749" y="1570260"/>
            <a:ext cx="4558932" cy="2527206"/>
          </a:xfrm>
          <a:prstGeom prst="roundRect">
            <a:avLst>
              <a:gd name="adj" fmla="val 0"/>
            </a:avLst>
          </a:prstGeom>
          <a:blipFill>
            <a:blip r:embed="rId3"/>
            <a:stretch>
              <a:fillRect l="-4740" t="-12640" b="-1"/>
            </a:stretch>
          </a:blipFill>
          <a:effectLst>
            <a:outerShdw blurRad="165100" dist="38100" dir="2700000" sx="102000" sy="102000" algn="ctr" rotWithShape="0">
              <a:srgbClr val="000000">
                <a:alpha val="40000"/>
              </a:srgbClr>
            </a:outerShdw>
          </a:effectLst>
        </p:spPr>
        <p:txBody>
          <a:bodyPr/>
          <a:lstStyle/>
          <a:p>
            <a:r>
              <a:rPr lang="en-US" dirty="0"/>
              <a:t>v</a:t>
            </a:r>
          </a:p>
        </p:txBody>
      </p:sp>
      <p:sp>
        <p:nvSpPr>
          <p:cNvPr id="3" name="Freeform 6">
            <a:extLst>
              <a:ext uri="{FF2B5EF4-FFF2-40B4-BE49-F238E27FC236}">
                <a16:creationId xmlns:a16="http://schemas.microsoft.com/office/drawing/2014/main" id="{4D876D43-3FC4-581B-D3FA-32D51EC3ED14}"/>
              </a:ext>
            </a:extLst>
          </p:cNvPr>
          <p:cNvSpPr/>
          <p:nvPr/>
        </p:nvSpPr>
        <p:spPr>
          <a:xfrm>
            <a:off x="3217565" y="3503735"/>
            <a:ext cx="4446232" cy="2551819"/>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pic>
        <p:nvPicPr>
          <p:cNvPr id="7" name="Picture 6">
            <a:extLst>
              <a:ext uri="{FF2B5EF4-FFF2-40B4-BE49-F238E27FC236}">
                <a16:creationId xmlns:a16="http://schemas.microsoft.com/office/drawing/2014/main" id="{9D68B1AD-092C-AFCE-C160-A6289CFA61F3}"/>
              </a:ext>
            </a:extLst>
          </p:cNvPr>
          <p:cNvPicPr>
            <a:picLocks noChangeAspect="1"/>
          </p:cNvPicPr>
          <p:nvPr/>
        </p:nvPicPr>
        <p:blipFill rotWithShape="1">
          <a:blip r:embed="rId5">
            <a:extLst>
              <a:ext uri="{28A0092B-C50C-407E-A947-70E740481C1C}">
                <a14:useLocalDpi xmlns:a14="http://schemas.microsoft.com/office/drawing/2010/main" val="0"/>
              </a:ext>
            </a:extLst>
          </a:blip>
          <a:srcRect l="2199" t="1446" b="1518"/>
          <a:stretch/>
        </p:blipFill>
        <p:spPr>
          <a:xfrm>
            <a:off x="6863959" y="1570260"/>
            <a:ext cx="4446231" cy="2475888"/>
          </a:xfrm>
          <a:prstGeom prst="roundRect">
            <a:avLst>
              <a:gd name="adj" fmla="val 0"/>
            </a:avLst>
          </a:prstGeom>
          <a:effectLst>
            <a:outerShdw blurRad="165100" dist="38100" dir="2700000" sx="102000" sy="102000" algn="ctr" rotWithShape="0">
              <a:srgbClr val="000000">
                <a:alpha val="40000"/>
              </a:srgbClr>
            </a:outerShdw>
          </a:effectLst>
        </p:spPr>
      </p:pic>
    </p:spTree>
    <p:extLst>
      <p:ext uri="{BB962C8B-B14F-4D97-AF65-F5344CB8AC3E}">
        <p14:creationId xmlns:p14="http://schemas.microsoft.com/office/powerpoint/2010/main" val="20985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4263-16E8-4AD9-C7BB-073C97FDEA47}"/>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WHAT CAN SEPTEMBER 11</a:t>
            </a:r>
            <a:r>
              <a:rPr lang="en-US" sz="2800" b="1" baseline="30000" dirty="0">
                <a:latin typeface="Arial Black" panose="020B0604020202020204" pitchFamily="34" charset="0"/>
                <a:cs typeface="Arial Black" panose="020B0604020202020204" pitchFamily="34" charset="0"/>
              </a:rPr>
              <a:t>TH</a:t>
            </a:r>
            <a:r>
              <a:rPr lang="en-US" sz="2800" b="1" dirty="0">
                <a:latin typeface="Arial Black" panose="020B0604020202020204" pitchFamily="34" charset="0"/>
                <a:cs typeface="Arial Black" panose="020B0604020202020204" pitchFamily="34" charset="0"/>
              </a:rPr>
              <a:t> TEACH US?</a:t>
            </a:r>
          </a:p>
        </p:txBody>
      </p:sp>
      <p:sp>
        <p:nvSpPr>
          <p:cNvPr id="4" name="Freeform 3">
            <a:extLst>
              <a:ext uri="{FF2B5EF4-FFF2-40B4-BE49-F238E27FC236}">
                <a16:creationId xmlns:a16="http://schemas.microsoft.com/office/drawing/2014/main" id="{72800397-7F23-7888-0F98-6F33A47843F7}"/>
              </a:ext>
            </a:extLst>
          </p:cNvPr>
          <p:cNvSpPr/>
          <p:nvPr/>
        </p:nvSpPr>
        <p:spPr>
          <a:xfrm>
            <a:off x="3410788" y="3602743"/>
            <a:ext cx="4267050" cy="2452811"/>
          </a:xfrm>
          <a:prstGeom prst="roundRect">
            <a:avLst>
              <a:gd name="adj" fmla="val 0"/>
            </a:avLst>
          </a:prstGeom>
          <a:blipFill>
            <a:blip r:embed="rId3"/>
            <a:stretch>
              <a:fillRect/>
            </a:stretch>
          </a:blipFill>
          <a:effectLst>
            <a:outerShdw blurRad="165100" dist="38100" dir="2700000" sx="102000" sy="102000" algn="ctr" rotWithShape="0">
              <a:srgbClr val="000000">
                <a:alpha val="40000"/>
              </a:srgbClr>
            </a:outerShdw>
          </a:effectLst>
        </p:spPr>
      </p:sp>
      <p:sp>
        <p:nvSpPr>
          <p:cNvPr id="5" name="Freeform 8">
            <a:extLst>
              <a:ext uri="{FF2B5EF4-FFF2-40B4-BE49-F238E27FC236}">
                <a16:creationId xmlns:a16="http://schemas.microsoft.com/office/drawing/2014/main" id="{4AD8A139-3465-614E-2B9B-B01B7BDBE9A1}"/>
              </a:ext>
            </a:extLst>
          </p:cNvPr>
          <p:cNvSpPr/>
          <p:nvPr/>
        </p:nvSpPr>
        <p:spPr>
          <a:xfrm>
            <a:off x="838200" y="1714669"/>
            <a:ext cx="4401196" cy="2452811"/>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6" name="Freeform 2">
            <a:extLst>
              <a:ext uri="{FF2B5EF4-FFF2-40B4-BE49-F238E27FC236}">
                <a16:creationId xmlns:a16="http://schemas.microsoft.com/office/drawing/2014/main" id="{4005A454-7166-5F9A-14BC-F82686919487}"/>
              </a:ext>
            </a:extLst>
          </p:cNvPr>
          <p:cNvSpPr/>
          <p:nvPr/>
        </p:nvSpPr>
        <p:spPr>
          <a:xfrm>
            <a:off x="6647688" y="1714669"/>
            <a:ext cx="4468462" cy="2548864"/>
          </a:xfrm>
          <a:prstGeom prst="roundRect">
            <a:avLst>
              <a:gd name="adj" fmla="val 0"/>
            </a:avLst>
          </a:prstGeom>
          <a:blipFill>
            <a:blip r:embed="rId5"/>
            <a:stretch>
              <a:fillRect/>
            </a:stretch>
          </a:blipFill>
          <a:effectLst>
            <a:outerShdw blurRad="165100" dist="38100" dir="2700000" sx="102000" sy="102000" algn="ctr" rotWithShape="0">
              <a:srgbClr val="000000">
                <a:alpha val="40000"/>
              </a:srgbClr>
            </a:outerShdw>
          </a:effectLst>
        </p:spPr>
      </p:sp>
    </p:spTree>
    <p:extLst>
      <p:ext uri="{BB962C8B-B14F-4D97-AF65-F5344CB8AC3E}">
        <p14:creationId xmlns:p14="http://schemas.microsoft.com/office/powerpoint/2010/main" val="14029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42" presetClass="entr" presetSubtype="0" fill="hold" nodeType="afterEffect">
                                  <p:stCondLst>
                                    <p:cond delay="4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2208-8B60-9319-4970-4B7871CD5B2B}"/>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WHAT KIND OF GOOD DEEDS CAN YOU DO?</a:t>
            </a:r>
          </a:p>
        </p:txBody>
      </p:sp>
      <p:sp>
        <p:nvSpPr>
          <p:cNvPr id="4" name="Google Shape;90;p2">
            <a:extLst>
              <a:ext uri="{FF2B5EF4-FFF2-40B4-BE49-F238E27FC236}">
                <a16:creationId xmlns:a16="http://schemas.microsoft.com/office/drawing/2014/main" id="{4C7C3D49-203C-B890-15FE-50AD4B6885F9}"/>
              </a:ext>
            </a:extLst>
          </p:cNvPr>
          <p:cNvSpPr txBox="1">
            <a:spLocks/>
          </p:cNvSpPr>
          <p:nvPr/>
        </p:nvSpPr>
        <p:spPr>
          <a:xfrm>
            <a:off x="3880441" y="5746101"/>
            <a:ext cx="3999200"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SCHOOL</a:t>
            </a:r>
          </a:p>
        </p:txBody>
      </p:sp>
      <p:sp>
        <p:nvSpPr>
          <p:cNvPr id="5" name="Google Shape;90;p2">
            <a:extLst>
              <a:ext uri="{FF2B5EF4-FFF2-40B4-BE49-F238E27FC236}">
                <a16:creationId xmlns:a16="http://schemas.microsoft.com/office/drawing/2014/main" id="{FB79FE85-7FD3-B494-A1BD-E891EB8F91BD}"/>
              </a:ext>
            </a:extLst>
          </p:cNvPr>
          <p:cNvSpPr txBox="1">
            <a:spLocks/>
          </p:cNvSpPr>
          <p:nvPr/>
        </p:nvSpPr>
        <p:spPr>
          <a:xfrm>
            <a:off x="7501474" y="3827657"/>
            <a:ext cx="3852325"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COMMUNITY</a:t>
            </a:r>
          </a:p>
        </p:txBody>
      </p:sp>
      <p:sp>
        <p:nvSpPr>
          <p:cNvPr id="6" name="Google Shape;90;p2">
            <a:extLst>
              <a:ext uri="{FF2B5EF4-FFF2-40B4-BE49-F238E27FC236}">
                <a16:creationId xmlns:a16="http://schemas.microsoft.com/office/drawing/2014/main" id="{4B8EDEDA-4A71-4158-EF51-27364F1D12C7}"/>
              </a:ext>
            </a:extLst>
          </p:cNvPr>
          <p:cNvSpPr txBox="1">
            <a:spLocks/>
          </p:cNvSpPr>
          <p:nvPr/>
        </p:nvSpPr>
        <p:spPr>
          <a:xfrm>
            <a:off x="838201" y="3869987"/>
            <a:ext cx="3852324" cy="44671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gn="ctr"/>
            <a:r>
              <a:rPr lang="en-US" sz="2000" dirty="0">
                <a:latin typeface="Arial Black" panose="020B0604020202020204" pitchFamily="34" charset="0"/>
                <a:cs typeface="Arial Black" panose="020B0604020202020204" pitchFamily="34" charset="0"/>
              </a:rPr>
              <a:t>HOME</a:t>
            </a:r>
          </a:p>
        </p:txBody>
      </p:sp>
      <p:sp>
        <p:nvSpPr>
          <p:cNvPr id="3" name="Freeform 2">
            <a:extLst>
              <a:ext uri="{FF2B5EF4-FFF2-40B4-BE49-F238E27FC236}">
                <a16:creationId xmlns:a16="http://schemas.microsoft.com/office/drawing/2014/main" id="{20660146-1130-763E-ED52-2B0812C0FA4A}"/>
              </a:ext>
            </a:extLst>
          </p:cNvPr>
          <p:cNvSpPr/>
          <p:nvPr/>
        </p:nvSpPr>
        <p:spPr>
          <a:xfrm>
            <a:off x="838200" y="1704202"/>
            <a:ext cx="3740042" cy="2156962"/>
          </a:xfrm>
          <a:prstGeom prst="roundRect">
            <a:avLst>
              <a:gd name="adj" fmla="val 0"/>
            </a:avLst>
          </a:prstGeom>
          <a:blipFill>
            <a:blip r:embed="rId3"/>
            <a:stretch>
              <a:fillRect/>
            </a:stretch>
          </a:blipFill>
          <a:effectLst>
            <a:outerShdw blurRad="165100" dist="38100" dir="2700000" sx="102000" sy="102000" algn="ctr" rotWithShape="0">
              <a:srgbClr val="000000">
                <a:alpha val="40000"/>
              </a:srgbClr>
            </a:outerShdw>
          </a:effectLst>
        </p:spPr>
      </p:sp>
      <p:sp>
        <p:nvSpPr>
          <p:cNvPr id="10" name="Freeform 7">
            <a:extLst>
              <a:ext uri="{FF2B5EF4-FFF2-40B4-BE49-F238E27FC236}">
                <a16:creationId xmlns:a16="http://schemas.microsoft.com/office/drawing/2014/main" id="{7452298F-BC12-3C61-6224-9A6F6E1BC547}"/>
              </a:ext>
            </a:extLst>
          </p:cNvPr>
          <p:cNvSpPr/>
          <p:nvPr/>
        </p:nvSpPr>
        <p:spPr>
          <a:xfrm>
            <a:off x="3880442" y="3483583"/>
            <a:ext cx="3999199" cy="2237208"/>
          </a:xfrm>
          <a:prstGeom prst="roundRect">
            <a:avLst>
              <a:gd name="adj" fmla="val 0"/>
            </a:avLst>
          </a:prstGeom>
          <a:blipFill>
            <a:blip r:embed="rId4"/>
            <a:stretch>
              <a:fillRect/>
            </a:stretch>
          </a:blipFill>
          <a:effectLst>
            <a:outerShdw blurRad="165100" dist="38100" dir="2700000" sx="102000" sy="102000" algn="ctr" rotWithShape="0">
              <a:srgbClr val="000000">
                <a:alpha val="40000"/>
              </a:srgbClr>
            </a:outerShdw>
          </a:effectLst>
        </p:spPr>
      </p:sp>
      <p:sp>
        <p:nvSpPr>
          <p:cNvPr id="11" name="Freeform 3">
            <a:extLst>
              <a:ext uri="{FF2B5EF4-FFF2-40B4-BE49-F238E27FC236}">
                <a16:creationId xmlns:a16="http://schemas.microsoft.com/office/drawing/2014/main" id="{52BB134D-2258-4730-4C8A-2780E2F13E6F}"/>
              </a:ext>
            </a:extLst>
          </p:cNvPr>
          <p:cNvSpPr/>
          <p:nvPr/>
        </p:nvSpPr>
        <p:spPr>
          <a:xfrm>
            <a:off x="7326745" y="1590448"/>
            <a:ext cx="4018405" cy="2237208"/>
          </a:xfrm>
          <a:prstGeom prst="roundRect">
            <a:avLst>
              <a:gd name="adj" fmla="val 0"/>
            </a:avLst>
          </a:prstGeom>
          <a:blipFill>
            <a:blip r:embed="rId5"/>
            <a:stretch>
              <a:fillRect/>
            </a:stretch>
          </a:blipFill>
          <a:effectLst>
            <a:outerShdw blurRad="165100" dist="38100" dir="2700000" sx="102000" sy="102000" algn="ctr" rotWithShape="0">
              <a:srgbClr val="000000">
                <a:alpha val="40000"/>
              </a:srgbClr>
            </a:outerShdw>
          </a:effectLst>
        </p:spPr>
      </p:sp>
    </p:spTree>
    <p:extLst>
      <p:ext uri="{BB962C8B-B14F-4D97-AF65-F5344CB8AC3E}">
        <p14:creationId xmlns:p14="http://schemas.microsoft.com/office/powerpoint/2010/main" val="11385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4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900"/>
                                        <p:tgtEl>
                                          <p:spTgt spid="5"/>
                                        </p:tgtEl>
                                      </p:cBhvr>
                                    </p:animEffect>
                                    <p:anim calcmode="lin" valueType="num">
                                      <p:cBhvr>
                                        <p:cTn id="13" dur="1900" fill="hold"/>
                                        <p:tgtEl>
                                          <p:spTgt spid="5"/>
                                        </p:tgtEl>
                                        <p:attrNameLst>
                                          <p:attrName>ppt_x</p:attrName>
                                        </p:attrNameLst>
                                      </p:cBhvr>
                                      <p:tavLst>
                                        <p:tav tm="0">
                                          <p:val>
                                            <p:strVal val="#ppt_x"/>
                                          </p:val>
                                        </p:tav>
                                        <p:tav tm="100000">
                                          <p:val>
                                            <p:strVal val="#ppt_x"/>
                                          </p:val>
                                        </p:tav>
                                      </p:tavLst>
                                    </p:anim>
                                    <p:anim calcmode="lin" valueType="num">
                                      <p:cBhvr>
                                        <p:cTn id="14" dur="19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900"/>
                            </p:stCondLst>
                            <p:childTnLst>
                              <p:par>
                                <p:cTn id="16" presetID="42" presetClass="entr" presetSubtype="0" fill="hold" nodeType="afterEffect">
                                  <p:stCondLst>
                                    <p:cond delay="2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4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E0E4-6A7A-62F7-1080-22ACE6638918}"/>
              </a:ext>
            </a:extLst>
          </p:cNvPr>
          <p:cNvSpPr>
            <a:spLocks noGrp="1"/>
          </p:cNvSpPr>
          <p:nvPr>
            <p:ph type="title"/>
          </p:nvPr>
        </p:nvSpPr>
        <p:spPr>
          <a:xfrm>
            <a:off x="838200" y="982379"/>
            <a:ext cx="10515600" cy="459823"/>
          </a:xfrm>
        </p:spPr>
        <p:txBody>
          <a:bodyPr>
            <a:noAutofit/>
          </a:bodyPr>
          <a:lstStyle/>
          <a:p>
            <a:r>
              <a:rPr lang="en-US" b="1" dirty="0">
                <a:latin typeface="Arial Black" panose="020B0604020202020204" pitchFamily="34" charset="0"/>
                <a:cs typeface="Arial Black" panose="020B0604020202020204" pitchFamily="34" charset="0"/>
              </a:rPr>
              <a:t>ANY GOOD DEED COUNTS! </a:t>
            </a:r>
            <a:br>
              <a:rPr lang="en-US" b="1" dirty="0">
                <a:latin typeface="Arial Black" panose="020B0604020202020204" pitchFamily="34" charset="0"/>
                <a:cs typeface="Arial Black" panose="020B0604020202020204" pitchFamily="34" charset="0"/>
              </a:rPr>
            </a:br>
            <a:r>
              <a:rPr lang="en-US" b="1" dirty="0">
                <a:latin typeface="Arial Black" panose="020B0604020202020204" pitchFamily="34" charset="0"/>
                <a:cs typeface="Arial Black" panose="020B0604020202020204" pitchFamily="34" charset="0"/>
              </a:rPr>
              <a:t>EVERYONE CAN DO A GOOD DEED!</a:t>
            </a:r>
          </a:p>
        </p:txBody>
      </p:sp>
      <p:pic>
        <p:nvPicPr>
          <p:cNvPr id="6" name="Picture 5">
            <a:extLst>
              <a:ext uri="{FF2B5EF4-FFF2-40B4-BE49-F238E27FC236}">
                <a16:creationId xmlns:a16="http://schemas.microsoft.com/office/drawing/2014/main" id="{73A9E5DB-6F7D-0577-D82A-A90365E8C557}"/>
              </a:ext>
            </a:extLst>
          </p:cNvPr>
          <p:cNvPicPr>
            <a:picLocks noChangeAspect="1"/>
          </p:cNvPicPr>
          <p:nvPr/>
        </p:nvPicPr>
        <p:blipFill>
          <a:blip r:embed="rId3"/>
          <a:stretch>
            <a:fillRect/>
          </a:stretch>
        </p:blipFill>
        <p:spPr>
          <a:xfrm>
            <a:off x="3866421" y="1843082"/>
            <a:ext cx="4459158" cy="3141925"/>
          </a:xfrm>
          <a:prstGeom prst="rect">
            <a:avLst/>
          </a:prstGeom>
          <a:effectLst>
            <a:outerShdw blurRad="165100" dist="38100" dir="2700000" sx="102000" sy="102000" algn="ctr" rotWithShape="0">
              <a:srgbClr val="000000">
                <a:alpha val="40000"/>
              </a:srgbClr>
            </a:outerShdw>
          </a:effectLst>
        </p:spPr>
      </p:pic>
      <p:sp>
        <p:nvSpPr>
          <p:cNvPr id="8" name="TextBox 7">
            <a:extLst>
              <a:ext uri="{FF2B5EF4-FFF2-40B4-BE49-F238E27FC236}">
                <a16:creationId xmlns:a16="http://schemas.microsoft.com/office/drawing/2014/main" id="{3D0524F9-B246-8425-D680-DF0C5CF14765}"/>
              </a:ext>
            </a:extLst>
          </p:cNvPr>
          <p:cNvSpPr txBox="1"/>
          <p:nvPr/>
        </p:nvSpPr>
        <p:spPr>
          <a:xfrm>
            <a:off x="2413000" y="5290846"/>
            <a:ext cx="7416800" cy="584775"/>
          </a:xfrm>
          <a:prstGeom prst="rect">
            <a:avLst/>
          </a:prstGeom>
          <a:noFill/>
        </p:spPr>
        <p:txBody>
          <a:bodyPr wrap="square" rtlCol="0">
            <a:spAutoFit/>
          </a:bodyPr>
          <a:lstStyle/>
          <a:p>
            <a:pPr algn="ctr"/>
            <a:r>
              <a:rPr lang="en-US" sz="1800" b="1" dirty="0">
                <a:solidFill>
                  <a:schemeClr val="tx1"/>
                </a:solidFill>
                <a:latin typeface="Arial Black" panose="020B0604020202020204" pitchFamily="34" charset="0"/>
                <a:cs typeface="Arial Black" panose="020B0604020202020204" pitchFamily="34" charset="0"/>
              </a:rPr>
              <a:t>WATCH THE VIDEO</a:t>
            </a:r>
            <a:endParaRPr lang="en-US" sz="1800" b="1" u="none" strike="noStrike" dirty="0">
              <a:solidFill>
                <a:schemeClr val="tx1"/>
              </a:solidFill>
              <a:effectLst/>
              <a:latin typeface="Arial Black" panose="020B0604020202020204" pitchFamily="34" charset="0"/>
              <a:cs typeface="Arial Black" panose="020B0604020202020204" pitchFamily="34" charset="0"/>
            </a:endParaRPr>
          </a:p>
          <a:p>
            <a:pPr algn="ctr"/>
            <a:r>
              <a:rPr lang="en-US" dirty="0">
                <a:solidFill>
                  <a:srgbClr val="0070C0"/>
                </a:solidFill>
                <a:latin typeface="Arial" panose="020B0604020202020204" pitchFamily="34" charset="0"/>
                <a:cs typeface="Arial" panose="020B0604020202020204" pitchFamily="34" charset="0"/>
              </a:rPr>
              <a:t>https://</a:t>
            </a:r>
            <a:r>
              <a:rPr lang="en-US" dirty="0" err="1">
                <a:solidFill>
                  <a:srgbClr val="0070C0"/>
                </a:solidFill>
                <a:latin typeface="Arial" panose="020B0604020202020204" pitchFamily="34" charset="0"/>
                <a:cs typeface="Arial" panose="020B0604020202020204" pitchFamily="34" charset="0"/>
              </a:rPr>
              <a:t>www.youtube.com</a:t>
            </a:r>
            <a:r>
              <a:rPr lang="en-US" dirty="0">
                <a:solidFill>
                  <a:srgbClr val="0070C0"/>
                </a:solidFill>
                <a:latin typeface="Arial" panose="020B0604020202020204" pitchFamily="34" charset="0"/>
                <a:cs typeface="Arial" panose="020B0604020202020204" pitchFamily="34" charset="0"/>
              </a:rPr>
              <a:t>/</a:t>
            </a:r>
            <a:r>
              <a:rPr lang="en-US" dirty="0" err="1">
                <a:solidFill>
                  <a:srgbClr val="0070C0"/>
                </a:solidFill>
                <a:latin typeface="Arial" panose="020B0604020202020204" pitchFamily="34" charset="0"/>
                <a:cs typeface="Arial" panose="020B0604020202020204" pitchFamily="34" charset="0"/>
              </a:rPr>
              <a:t>watch?v</a:t>
            </a:r>
            <a:r>
              <a:rPr lang="en-US" dirty="0">
                <a:solidFill>
                  <a:srgbClr val="0070C0"/>
                </a:solidFill>
                <a:latin typeface="Arial" panose="020B0604020202020204" pitchFamily="34" charset="0"/>
                <a:cs typeface="Arial" panose="020B0604020202020204" pitchFamily="34" charset="0"/>
              </a:rPr>
              <a:t>=gHc901z_w4o</a:t>
            </a:r>
          </a:p>
        </p:txBody>
      </p:sp>
    </p:spTree>
    <p:extLst>
      <p:ext uri="{BB962C8B-B14F-4D97-AF65-F5344CB8AC3E}">
        <p14:creationId xmlns:p14="http://schemas.microsoft.com/office/powerpoint/2010/main" val="2050320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089D17B-68B7-22CA-927A-0AD5C4CEB2EB}"/>
              </a:ext>
            </a:extLst>
          </p:cNvPr>
          <p:cNvPicPr>
            <a:picLocks noChangeAspect="1"/>
          </p:cNvPicPr>
          <p:nvPr/>
        </p:nvPicPr>
        <p:blipFill>
          <a:blip r:embed="rId3"/>
          <a:stretch>
            <a:fillRect/>
          </a:stretch>
        </p:blipFill>
        <p:spPr>
          <a:xfrm>
            <a:off x="9481242" y="2038999"/>
            <a:ext cx="1930401" cy="1930401"/>
          </a:xfrm>
          <a:prstGeom prst="rect">
            <a:avLst/>
          </a:prstGeom>
          <a:effectLst>
            <a:outerShdw blurRad="165100" dist="38100" dir="2700000" sx="102000" sy="102000" algn="ctr" rotWithShape="0">
              <a:srgbClr val="000000">
                <a:alpha val="40000"/>
              </a:srgbClr>
            </a:outerShdw>
          </a:effectLst>
        </p:spPr>
      </p:pic>
      <p:pic>
        <p:nvPicPr>
          <p:cNvPr id="32" name="Picture 31">
            <a:extLst>
              <a:ext uri="{FF2B5EF4-FFF2-40B4-BE49-F238E27FC236}">
                <a16:creationId xmlns:a16="http://schemas.microsoft.com/office/drawing/2014/main" id="{4F71722B-4AD0-3486-DA28-70ADE65F3BBA}"/>
              </a:ext>
            </a:extLst>
          </p:cNvPr>
          <p:cNvPicPr>
            <a:picLocks noChangeAspect="1"/>
          </p:cNvPicPr>
          <p:nvPr/>
        </p:nvPicPr>
        <p:blipFill>
          <a:blip r:embed="rId4"/>
          <a:stretch>
            <a:fillRect/>
          </a:stretch>
        </p:blipFill>
        <p:spPr>
          <a:xfrm>
            <a:off x="7315200" y="2047866"/>
            <a:ext cx="1937443" cy="1937443"/>
          </a:xfrm>
          <a:prstGeom prst="rect">
            <a:avLst/>
          </a:prstGeom>
          <a:effectLst>
            <a:outerShdw blurRad="165100" dist="38100" dir="2700000" sx="102000" sy="102000" algn="ctr" rotWithShape="0">
              <a:srgbClr val="000000">
                <a:alpha val="40000"/>
              </a:srgbClr>
            </a:outerShdw>
          </a:effectLst>
        </p:spPr>
      </p:pic>
      <p:pic>
        <p:nvPicPr>
          <p:cNvPr id="30" name="Picture 29">
            <a:extLst>
              <a:ext uri="{FF2B5EF4-FFF2-40B4-BE49-F238E27FC236}">
                <a16:creationId xmlns:a16="http://schemas.microsoft.com/office/drawing/2014/main" id="{734AD4E0-85AE-7606-8A1D-3B52BC0CB981}"/>
              </a:ext>
            </a:extLst>
          </p:cNvPr>
          <p:cNvPicPr>
            <a:picLocks noChangeAspect="1"/>
          </p:cNvPicPr>
          <p:nvPr/>
        </p:nvPicPr>
        <p:blipFill>
          <a:blip r:embed="rId5"/>
          <a:stretch>
            <a:fillRect/>
          </a:stretch>
        </p:blipFill>
        <p:spPr>
          <a:xfrm>
            <a:off x="5139978" y="2047866"/>
            <a:ext cx="1937443" cy="1937443"/>
          </a:xfrm>
          <a:prstGeom prst="rect">
            <a:avLst/>
          </a:prstGeom>
          <a:effectLst>
            <a:outerShdw blurRad="165100" dist="38100" dir="2700000" sx="102000" sy="102000" algn="ctr" rotWithShape="0">
              <a:srgbClr val="000000">
                <a:alpha val="40000"/>
              </a:srgbClr>
            </a:outerShdw>
          </a:effectLst>
        </p:spPr>
      </p:pic>
      <p:pic>
        <p:nvPicPr>
          <p:cNvPr id="25" name="Picture 24">
            <a:extLst>
              <a:ext uri="{FF2B5EF4-FFF2-40B4-BE49-F238E27FC236}">
                <a16:creationId xmlns:a16="http://schemas.microsoft.com/office/drawing/2014/main" id="{D1FDE5EA-CBB9-DC82-E4E8-912199A01B87}"/>
              </a:ext>
            </a:extLst>
          </p:cNvPr>
          <p:cNvPicPr>
            <a:picLocks noChangeAspect="1"/>
          </p:cNvPicPr>
          <p:nvPr/>
        </p:nvPicPr>
        <p:blipFill>
          <a:blip r:embed="rId6"/>
          <a:stretch>
            <a:fillRect/>
          </a:stretch>
        </p:blipFill>
        <p:spPr>
          <a:xfrm>
            <a:off x="2997200" y="2038999"/>
            <a:ext cx="1930401" cy="1930401"/>
          </a:xfrm>
          <a:prstGeom prst="rect">
            <a:avLst/>
          </a:prstGeom>
          <a:effectLst>
            <a:outerShdw blurRad="165100" dist="38100" dir="2700000" sx="102000" sy="102000" algn="ctr" rotWithShape="0">
              <a:srgbClr val="000000">
                <a:alpha val="40000"/>
              </a:srgbClr>
            </a:outerShdw>
          </a:effectLst>
        </p:spPr>
      </p:pic>
      <p:pic>
        <p:nvPicPr>
          <p:cNvPr id="26" name="Picture 25">
            <a:extLst>
              <a:ext uri="{FF2B5EF4-FFF2-40B4-BE49-F238E27FC236}">
                <a16:creationId xmlns:a16="http://schemas.microsoft.com/office/drawing/2014/main" id="{609A48CE-44E5-B282-6E16-D247594E7890}"/>
              </a:ext>
            </a:extLst>
          </p:cNvPr>
          <p:cNvPicPr>
            <a:picLocks noChangeAspect="1"/>
          </p:cNvPicPr>
          <p:nvPr/>
        </p:nvPicPr>
        <p:blipFill>
          <a:blip r:embed="rId7"/>
          <a:stretch>
            <a:fillRect/>
          </a:stretch>
        </p:blipFill>
        <p:spPr>
          <a:xfrm>
            <a:off x="838200" y="2038999"/>
            <a:ext cx="1930401" cy="1934381"/>
          </a:xfrm>
          <a:prstGeom prst="rect">
            <a:avLst/>
          </a:prstGeom>
          <a:effectLst>
            <a:outerShdw blurRad="165100" dist="38100" dir="2700000" sx="102000" sy="102000" algn="ctr" rotWithShape="0">
              <a:srgbClr val="000000">
                <a:alpha val="40000"/>
              </a:srgbClr>
            </a:outerShdw>
          </a:effectLst>
        </p:spPr>
      </p:pic>
      <p:sp>
        <p:nvSpPr>
          <p:cNvPr id="2" name="Title 1">
            <a:extLst>
              <a:ext uri="{FF2B5EF4-FFF2-40B4-BE49-F238E27FC236}">
                <a16:creationId xmlns:a16="http://schemas.microsoft.com/office/drawing/2014/main" id="{7BC08F64-F1CB-FCCB-DF75-748C77C17577}"/>
              </a:ext>
            </a:extLst>
          </p:cNvPr>
          <p:cNvSpPr>
            <a:spLocks noGrp="1"/>
          </p:cNvSpPr>
          <p:nvPr>
            <p:ph type="title"/>
          </p:nvPr>
        </p:nvSpPr>
        <p:spPr/>
        <p:txBody>
          <a:bodyPr/>
          <a:lstStyle/>
          <a:p>
            <a:pPr>
              <a:lnSpc>
                <a:spcPct val="90000"/>
              </a:lnSpc>
              <a:buClr>
                <a:schemeClr val="dk1"/>
              </a:buClr>
              <a:buSzPts val="1800"/>
            </a:pPr>
            <a:r>
              <a:rPr lang="en-US" sz="2800" b="1" dirty="0">
                <a:latin typeface="Arial Black" panose="020B0604020202020204" pitchFamily="34" charset="0"/>
                <a:cs typeface="Arial Black" panose="020B0604020202020204" pitchFamily="34" charset="0"/>
              </a:rPr>
              <a:t>PEOPLE AFFECTED BY 9/11 AND THEIR STORIES</a:t>
            </a:r>
          </a:p>
        </p:txBody>
      </p:sp>
      <p:sp>
        <p:nvSpPr>
          <p:cNvPr id="10" name="TextBox 9">
            <a:extLst>
              <a:ext uri="{FF2B5EF4-FFF2-40B4-BE49-F238E27FC236}">
                <a16:creationId xmlns:a16="http://schemas.microsoft.com/office/drawing/2014/main" id="{083D1060-B509-15AA-9C3D-AC3687E5DB13}"/>
              </a:ext>
            </a:extLst>
          </p:cNvPr>
          <p:cNvSpPr txBox="1"/>
          <p:nvPr/>
        </p:nvSpPr>
        <p:spPr>
          <a:xfrm>
            <a:off x="838200" y="4046246"/>
            <a:ext cx="2026920" cy="1077218"/>
          </a:xfrm>
          <a:prstGeom prst="rect">
            <a:avLst/>
          </a:prstGeom>
          <a:noFill/>
        </p:spPr>
        <p:txBody>
          <a:bodyPr wrap="square" lIns="0" tIns="0" rIns="0" bIns="0" rtlCol="0">
            <a:spAutoFit/>
          </a:bodyPr>
          <a:lstStyle/>
          <a:p>
            <a:r>
              <a:rPr lang="en-US" sz="1000" b="1" u="none" strike="noStrike" dirty="0">
                <a:solidFill>
                  <a:schemeClr val="tx1"/>
                </a:solidFill>
                <a:effectLst/>
                <a:latin typeface="Arial Black" panose="020B0604020202020204" pitchFamily="34" charset="0"/>
                <a:cs typeface="Arial Black" panose="020B0604020202020204" pitchFamily="34" charset="0"/>
              </a:rPr>
              <a:t>CAIT LEAVEY</a:t>
            </a:r>
            <a:endParaRPr lang="en-US" sz="1000" dirty="0">
              <a:solidFill>
                <a:schemeClr val="tx1"/>
              </a:solidFill>
              <a:latin typeface="Arial" panose="020B0604020202020204" pitchFamily="34" charset="0"/>
              <a:cs typeface="Arial" panose="020B0604020202020204" pitchFamily="34" charset="0"/>
            </a:endParaRPr>
          </a:p>
          <a:p>
            <a:r>
              <a:rPr lang="en-US" sz="1000" u="none" strike="noStrike" dirty="0">
                <a:solidFill>
                  <a:schemeClr val="tx1"/>
                </a:solidFill>
                <a:effectLst/>
                <a:latin typeface="Arial" panose="020B0604020202020204" pitchFamily="34" charset="0"/>
                <a:cs typeface="Arial" panose="020B0604020202020204" pitchFamily="34" charset="0"/>
              </a:rPr>
              <a:t>Cait lost her father, FDNY Lt. Joseph Leavey in the attack. She was just </a:t>
            </a:r>
            <a:r>
              <a:rPr lang="en-US" sz="1000" dirty="0">
                <a:solidFill>
                  <a:schemeClr val="tx1"/>
                </a:solidFill>
                <a:latin typeface="Arial" panose="020B0604020202020204" pitchFamily="34" charset="0"/>
                <a:cs typeface="Arial" panose="020B0604020202020204" pitchFamily="34" charset="0"/>
              </a:rPr>
              <a:t>10-years-old at the time. She found the tools to heal, at America’s Camp, organized for children who lost someone that day.</a:t>
            </a:r>
          </a:p>
        </p:txBody>
      </p:sp>
      <p:sp>
        <p:nvSpPr>
          <p:cNvPr id="14" name="TextBox 13">
            <a:extLst>
              <a:ext uri="{FF2B5EF4-FFF2-40B4-BE49-F238E27FC236}">
                <a16:creationId xmlns:a16="http://schemas.microsoft.com/office/drawing/2014/main" id="{FFDE9BDC-8D5B-57C7-4064-210BA687CCC7}"/>
              </a:ext>
            </a:extLst>
          </p:cNvPr>
          <p:cNvSpPr txBox="1"/>
          <p:nvPr/>
        </p:nvSpPr>
        <p:spPr>
          <a:xfrm>
            <a:off x="2997200" y="4046246"/>
            <a:ext cx="1930401"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SCOTT STRAUSS</a:t>
            </a:r>
          </a:p>
          <a:p>
            <a:r>
              <a:rPr lang="en-US" sz="1000" dirty="0">
                <a:solidFill>
                  <a:schemeClr val="tx1"/>
                </a:solidFill>
                <a:latin typeface="Arial" panose="020B0604020202020204" pitchFamily="34" charset="0"/>
                <a:cs typeface="Arial" panose="020B0604020202020204" pitchFamily="34" charset="0"/>
              </a:rPr>
              <a:t>A detective with the Emergency Service Unit of the NYPD, Scott and his team rescued many, including Will </a:t>
            </a:r>
            <a:r>
              <a:rPr lang="en-US" sz="1000" dirty="0" err="1">
                <a:solidFill>
                  <a:schemeClr val="tx1"/>
                </a:solidFill>
                <a:latin typeface="Arial" panose="020B0604020202020204" pitchFamily="34" charset="0"/>
                <a:cs typeface="Arial" panose="020B0604020202020204" pitchFamily="34" charset="0"/>
              </a:rPr>
              <a:t>Jimeno</a:t>
            </a:r>
            <a:r>
              <a:rPr lang="en-US" sz="1000" dirty="0">
                <a:solidFill>
                  <a:schemeClr val="tx1"/>
                </a:solidFill>
                <a:latin typeface="Arial" panose="020B0604020202020204" pitchFamily="34" charset="0"/>
                <a:cs typeface="Arial" panose="020B0604020202020204" pitchFamily="34" charset="0"/>
              </a:rPr>
              <a:t>. Will’s partner John McLoughlin</a:t>
            </a:r>
          </a:p>
        </p:txBody>
      </p:sp>
      <p:sp>
        <p:nvSpPr>
          <p:cNvPr id="16" name="TextBox 15">
            <a:extLst>
              <a:ext uri="{FF2B5EF4-FFF2-40B4-BE49-F238E27FC236}">
                <a16:creationId xmlns:a16="http://schemas.microsoft.com/office/drawing/2014/main" id="{C84A8A96-7943-20B9-1BE0-3705214BC122}"/>
              </a:ext>
            </a:extLst>
          </p:cNvPr>
          <p:cNvSpPr txBox="1"/>
          <p:nvPr/>
        </p:nvSpPr>
        <p:spPr>
          <a:xfrm>
            <a:off x="5168900" y="4046246"/>
            <a:ext cx="1930401" cy="784830"/>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MARY TOBIN</a:t>
            </a:r>
          </a:p>
          <a:p>
            <a:r>
              <a:rPr lang="en-US" sz="1000" dirty="0">
                <a:solidFill>
                  <a:schemeClr val="tx1"/>
                </a:solidFill>
                <a:latin typeface="Arial" panose="020B0604020202020204" pitchFamily="34" charset="0"/>
                <a:cs typeface="Arial" panose="020B0604020202020204" pitchFamily="34" charset="0"/>
              </a:rPr>
              <a:t>Mary was training in the U.S. Military Academy at West Point on 9/11. The attack changed the trajectory of her career.</a:t>
            </a:r>
          </a:p>
        </p:txBody>
      </p:sp>
      <p:sp>
        <p:nvSpPr>
          <p:cNvPr id="18" name="TextBox 17">
            <a:extLst>
              <a:ext uri="{FF2B5EF4-FFF2-40B4-BE49-F238E27FC236}">
                <a16:creationId xmlns:a16="http://schemas.microsoft.com/office/drawing/2014/main" id="{89718C84-FB67-7A42-31B1-639AA2169B7F}"/>
              </a:ext>
            </a:extLst>
          </p:cNvPr>
          <p:cNvSpPr txBox="1"/>
          <p:nvPr/>
        </p:nvSpPr>
        <p:spPr>
          <a:xfrm>
            <a:off x="7315200" y="4046246"/>
            <a:ext cx="1930401"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DAVID LIM</a:t>
            </a:r>
          </a:p>
          <a:p>
            <a:r>
              <a:rPr lang="en-US" sz="1000" dirty="0">
                <a:solidFill>
                  <a:schemeClr val="tx1"/>
                </a:solidFill>
                <a:latin typeface="Arial" panose="020B0604020202020204" pitchFamily="34" charset="0"/>
                <a:cs typeface="Arial" panose="020B0604020202020204" pitchFamily="34" charset="0"/>
              </a:rPr>
              <a:t>David Lim was a member of the New York and New Jersey Police Departments. He lost his K-9 partner, Sirius when the South Tower collapsed. </a:t>
            </a:r>
          </a:p>
        </p:txBody>
      </p:sp>
      <p:sp>
        <p:nvSpPr>
          <p:cNvPr id="20" name="TextBox 19">
            <a:extLst>
              <a:ext uri="{FF2B5EF4-FFF2-40B4-BE49-F238E27FC236}">
                <a16:creationId xmlns:a16="http://schemas.microsoft.com/office/drawing/2014/main" id="{BE2D41D0-8848-3A22-BADB-B046169F7B7D}"/>
              </a:ext>
            </a:extLst>
          </p:cNvPr>
          <p:cNvSpPr txBox="1"/>
          <p:nvPr/>
        </p:nvSpPr>
        <p:spPr>
          <a:xfrm>
            <a:off x="9474200" y="4046246"/>
            <a:ext cx="1937443" cy="938719"/>
          </a:xfrm>
          <a:prstGeom prst="rect">
            <a:avLst/>
          </a:prstGeom>
          <a:noFill/>
        </p:spPr>
        <p:txBody>
          <a:bodyPr wrap="square" lIns="0" tIns="0" rIns="0" bIns="0" rtlCol="0">
            <a:spAutoFit/>
          </a:bodyPr>
          <a:lstStyle/>
          <a:p>
            <a:r>
              <a:rPr lang="en-US" sz="1100" b="1" u="none" strike="noStrike" dirty="0">
                <a:solidFill>
                  <a:schemeClr val="tx1"/>
                </a:solidFill>
                <a:effectLst/>
                <a:latin typeface="Arial Black" panose="020B0604020202020204" pitchFamily="34" charset="0"/>
                <a:cs typeface="Arial Black" panose="020B0604020202020204" pitchFamily="34" charset="0"/>
              </a:rPr>
              <a:t>GEORGE MARTIN</a:t>
            </a:r>
          </a:p>
          <a:p>
            <a:r>
              <a:rPr lang="en-US" sz="1000" dirty="0">
                <a:solidFill>
                  <a:schemeClr val="tx1"/>
                </a:solidFill>
                <a:latin typeface="Arial" panose="020B0604020202020204" pitchFamily="34" charset="0"/>
                <a:cs typeface="Arial" panose="020B0604020202020204" pitchFamily="34" charset="0"/>
              </a:rPr>
              <a:t>Former defensive end on the New York Giants, George founded: Journey for 9/11, a project to raise funds for ailing 9/11 rescue and recovery workers.</a:t>
            </a:r>
          </a:p>
        </p:txBody>
      </p:sp>
      <p:sp>
        <p:nvSpPr>
          <p:cNvPr id="22" name="TextBox 21">
            <a:extLst>
              <a:ext uri="{FF2B5EF4-FFF2-40B4-BE49-F238E27FC236}">
                <a16:creationId xmlns:a16="http://schemas.microsoft.com/office/drawing/2014/main" id="{3CA1EBE5-EED9-BC56-8F3B-CA7A5F7A3A42}"/>
              </a:ext>
            </a:extLst>
          </p:cNvPr>
          <p:cNvSpPr txBox="1"/>
          <p:nvPr/>
        </p:nvSpPr>
        <p:spPr>
          <a:xfrm>
            <a:off x="1524000" y="5290846"/>
            <a:ext cx="9194800" cy="584775"/>
          </a:xfrm>
          <a:prstGeom prst="rect">
            <a:avLst/>
          </a:prstGeom>
          <a:noFill/>
        </p:spPr>
        <p:txBody>
          <a:bodyPr wrap="square" rtlCol="0">
            <a:spAutoFit/>
          </a:bodyPr>
          <a:lstStyle/>
          <a:p>
            <a:pPr algn="ctr"/>
            <a:r>
              <a:rPr lang="en-US" sz="1800" b="1" dirty="0">
                <a:solidFill>
                  <a:schemeClr val="tx1"/>
                </a:solidFill>
                <a:latin typeface="Arial Black" panose="020B0604020202020204" pitchFamily="34" charset="0"/>
                <a:cs typeface="Arial Black" panose="020B0604020202020204" pitchFamily="34" charset="0"/>
              </a:rPr>
              <a:t>LEARN MORE ABOUT ALL 22 OF THE 9/11 DAY AMBASSADORS</a:t>
            </a:r>
            <a:endParaRPr lang="en-US" sz="1800" b="1" u="none" strike="noStrike" dirty="0">
              <a:solidFill>
                <a:schemeClr val="tx1"/>
              </a:solidFill>
              <a:effectLst/>
              <a:latin typeface="Arial Black" panose="020B0604020202020204" pitchFamily="34" charset="0"/>
              <a:cs typeface="Arial Black" panose="020B0604020202020204" pitchFamily="34" charset="0"/>
            </a:endParaRPr>
          </a:p>
          <a:p>
            <a:pPr algn="ctr"/>
            <a:r>
              <a:rPr lang="en-US" dirty="0">
                <a:solidFill>
                  <a:srgbClr val="0070C0"/>
                </a:solidFill>
                <a:latin typeface="Arial" panose="020B0604020202020204" pitchFamily="34" charset="0"/>
                <a:cs typeface="Arial" panose="020B0604020202020204" pitchFamily="34" charset="0"/>
              </a:rPr>
              <a:t>https://911day.org/ambassadors/</a:t>
            </a:r>
          </a:p>
        </p:txBody>
      </p:sp>
    </p:spTree>
    <p:extLst>
      <p:ext uri="{BB962C8B-B14F-4D97-AF65-F5344CB8AC3E}">
        <p14:creationId xmlns:p14="http://schemas.microsoft.com/office/powerpoint/2010/main" val="256944392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3329</TotalTime>
  <Words>764</Words>
  <Application>Microsoft Macintosh PowerPoint</Application>
  <PresentationFormat>Widescreen</PresentationFormat>
  <Paragraphs>71</Paragraphs>
  <Slides>8</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Arial Black</vt:lpstr>
      <vt:lpstr>Calibri</vt:lpstr>
      <vt:lpstr>Calibri Light</vt:lpstr>
      <vt:lpstr>Times New Roman</vt:lpstr>
      <vt:lpstr>Office Theme</vt:lpstr>
      <vt:lpstr>Custom Design</vt:lpstr>
      <vt:lpstr>PowerPoint Presentation</vt:lpstr>
      <vt:lpstr>WHAT HAPPENED AFTER 9/11/2001?</vt:lpstr>
      <vt:lpstr>HOW DID 9/11 BECOME A DAY OF SERVICE?</vt:lpstr>
      <vt:lpstr>WHAT HAPPENS EACH YEAR ON 9/11?</vt:lpstr>
      <vt:lpstr>WHAT CAN SEPTEMBER 11TH TEACH US?</vt:lpstr>
      <vt:lpstr>WHAT KIND OF GOOD DEEDS CAN YOU DO?</vt:lpstr>
      <vt:lpstr>ANY GOOD DEED COUNTS!  EVERYONE CAN DO A GOOD DEED!</vt:lpstr>
      <vt:lpstr>PEOPLE AFFECTED BY 9/11 AND THEIR STORIES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September 11 became a National Day of Service &amp; Remembrance</dc:title>
  <dc:creator>Abigail Faylor</dc:creator>
  <cp:lastModifiedBy>Paul Kokinakes</cp:lastModifiedBy>
  <cp:revision>84</cp:revision>
  <cp:lastPrinted>2022-08-21T16:49:46Z</cp:lastPrinted>
  <dcterms:created xsi:type="dcterms:W3CDTF">2020-08-13T05:31:08Z</dcterms:created>
  <dcterms:modified xsi:type="dcterms:W3CDTF">2024-08-14T22:41:26Z</dcterms:modified>
</cp:coreProperties>
</file>